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sldIdLst>
    <p:sldId id="284" r:id="rId3"/>
    <p:sldId id="258" r:id="rId4"/>
    <p:sldId id="260" r:id="rId5"/>
    <p:sldId id="259" r:id="rId6"/>
    <p:sldId id="261" r:id="rId7"/>
    <p:sldId id="262" r:id="rId8"/>
    <p:sldId id="264" r:id="rId9"/>
    <p:sldId id="263" r:id="rId10"/>
    <p:sldId id="256" r:id="rId11"/>
    <p:sldId id="288" r:id="rId12"/>
    <p:sldId id="266" r:id="rId13"/>
    <p:sldId id="267" r:id="rId14"/>
    <p:sldId id="268" r:id="rId15"/>
    <p:sldId id="269" r:id="rId16"/>
    <p:sldId id="283" r:id="rId17"/>
    <p:sldId id="286" r:id="rId18"/>
    <p:sldId id="285" r:id="rId19"/>
    <p:sldId id="272" r:id="rId20"/>
    <p:sldId id="273" r:id="rId21"/>
    <p:sldId id="274" r:id="rId22"/>
    <p:sldId id="275" r:id="rId23"/>
    <p:sldId id="276" r:id="rId24"/>
    <p:sldId id="277" r:id="rId25"/>
    <p:sldId id="278" r:id="rId26"/>
    <p:sldId id="279" r:id="rId27"/>
    <p:sldId id="287" r:id="rId28"/>
    <p:sldId id="281"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0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40" d="100"/>
          <a:sy n="140" d="100"/>
        </p:scale>
        <p:origin x="144"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256872-C9FF-423C-9381-86D7F2F92693}" type="datetimeFigureOut">
              <a:rPr lang="fr-FR" smtClean="0"/>
              <a:t>28/12/2023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DBFFEF-A617-48EF-BDA9-A82474D5F7EE}" type="slidenum">
              <a:rPr lang="fr-FR" smtClean="0"/>
              <a:t>‹N°›</a:t>
            </a:fld>
            <a:endParaRPr lang="fr-FR"/>
          </a:p>
        </p:txBody>
      </p:sp>
    </p:spTree>
    <p:extLst>
      <p:ext uri="{BB962C8B-B14F-4D97-AF65-F5344CB8AC3E}">
        <p14:creationId xmlns:p14="http://schemas.microsoft.com/office/powerpoint/2010/main" val="3368672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636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047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63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285D8E-BBBB-8A6C-D5BA-0F971FF4A2D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219DB37-97B0-733B-B444-DB996579A5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9C19851-6A88-D7F7-5E25-6D4F8792FA18}"/>
              </a:ext>
            </a:extLst>
          </p:cNvPr>
          <p:cNvSpPr>
            <a:spLocks noGrp="1"/>
          </p:cNvSpPr>
          <p:nvPr>
            <p:ph type="dt" sz="half" idx="10"/>
          </p:nvPr>
        </p:nvSpPr>
        <p:spPr/>
        <p:txBody>
          <a:bodyPr/>
          <a:lstStyle/>
          <a:p>
            <a:fld id="{26FA0F5A-EE6E-4A81-B5C6-091185F6C369}" type="datetimeFigureOut">
              <a:rPr lang="fr-FR" smtClean="0"/>
              <a:t>28/12/2023</a:t>
            </a:fld>
            <a:endParaRPr lang="fr-FR"/>
          </a:p>
        </p:txBody>
      </p:sp>
      <p:sp>
        <p:nvSpPr>
          <p:cNvPr id="5" name="Espace réservé du pied de page 4">
            <a:extLst>
              <a:ext uri="{FF2B5EF4-FFF2-40B4-BE49-F238E27FC236}">
                <a16:creationId xmlns:a16="http://schemas.microsoft.com/office/drawing/2014/main" id="{3608BBA4-4992-A091-B75E-E9A7A53197A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55ECBBA-9665-2E9E-C818-0E457F156A5A}"/>
              </a:ext>
            </a:extLst>
          </p:cNvPr>
          <p:cNvSpPr>
            <a:spLocks noGrp="1"/>
          </p:cNvSpPr>
          <p:nvPr>
            <p:ph type="sldNum" sz="quarter" idx="12"/>
          </p:nvPr>
        </p:nvSpPr>
        <p:spPr/>
        <p:txBody>
          <a:bodyPr/>
          <a:lstStyle/>
          <a:p>
            <a:fld id="{1E0773F2-0D30-4B32-8BC8-35763F776DC6}" type="slidenum">
              <a:rPr lang="fr-FR" smtClean="0"/>
              <a:t>‹N°›</a:t>
            </a:fld>
            <a:endParaRPr lang="fr-FR"/>
          </a:p>
        </p:txBody>
      </p:sp>
    </p:spTree>
    <p:extLst>
      <p:ext uri="{BB962C8B-B14F-4D97-AF65-F5344CB8AC3E}">
        <p14:creationId xmlns:p14="http://schemas.microsoft.com/office/powerpoint/2010/main" val="1396756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7B4B57-BDF9-7DEA-2F41-02C406B36DC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F40C9D6-6D15-A5B6-0275-0F8757C0964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CC20C1-2CFB-73D2-1139-79F6A719A251}"/>
              </a:ext>
            </a:extLst>
          </p:cNvPr>
          <p:cNvSpPr>
            <a:spLocks noGrp="1"/>
          </p:cNvSpPr>
          <p:nvPr>
            <p:ph type="dt" sz="half" idx="10"/>
          </p:nvPr>
        </p:nvSpPr>
        <p:spPr/>
        <p:txBody>
          <a:bodyPr/>
          <a:lstStyle/>
          <a:p>
            <a:fld id="{26FA0F5A-EE6E-4A81-B5C6-091185F6C369}" type="datetimeFigureOut">
              <a:rPr lang="fr-FR" smtClean="0"/>
              <a:t>28/12/2023</a:t>
            </a:fld>
            <a:endParaRPr lang="fr-FR"/>
          </a:p>
        </p:txBody>
      </p:sp>
      <p:sp>
        <p:nvSpPr>
          <p:cNvPr id="5" name="Espace réservé du pied de page 4">
            <a:extLst>
              <a:ext uri="{FF2B5EF4-FFF2-40B4-BE49-F238E27FC236}">
                <a16:creationId xmlns:a16="http://schemas.microsoft.com/office/drawing/2014/main" id="{FF92D641-3E19-E191-17F7-28BE8C1FB3F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D150685-7416-17F8-4892-09DC6DCEB629}"/>
              </a:ext>
            </a:extLst>
          </p:cNvPr>
          <p:cNvSpPr>
            <a:spLocks noGrp="1"/>
          </p:cNvSpPr>
          <p:nvPr>
            <p:ph type="sldNum" sz="quarter" idx="12"/>
          </p:nvPr>
        </p:nvSpPr>
        <p:spPr/>
        <p:txBody>
          <a:bodyPr/>
          <a:lstStyle/>
          <a:p>
            <a:fld id="{1E0773F2-0D30-4B32-8BC8-35763F776DC6}" type="slidenum">
              <a:rPr lang="fr-FR" smtClean="0"/>
              <a:t>‹N°›</a:t>
            </a:fld>
            <a:endParaRPr lang="fr-FR"/>
          </a:p>
        </p:txBody>
      </p:sp>
    </p:spTree>
    <p:extLst>
      <p:ext uri="{BB962C8B-B14F-4D97-AF65-F5344CB8AC3E}">
        <p14:creationId xmlns:p14="http://schemas.microsoft.com/office/powerpoint/2010/main" val="221986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F8071CB-4352-CE7F-E086-E3137FE0EDA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87AB25F-BF9F-FB4D-0291-08A9DE8524F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BF9C93A-B4E1-3993-85B0-7164417F8F09}"/>
              </a:ext>
            </a:extLst>
          </p:cNvPr>
          <p:cNvSpPr>
            <a:spLocks noGrp="1"/>
          </p:cNvSpPr>
          <p:nvPr>
            <p:ph type="dt" sz="half" idx="10"/>
          </p:nvPr>
        </p:nvSpPr>
        <p:spPr/>
        <p:txBody>
          <a:bodyPr/>
          <a:lstStyle/>
          <a:p>
            <a:fld id="{26FA0F5A-EE6E-4A81-B5C6-091185F6C369}" type="datetimeFigureOut">
              <a:rPr lang="fr-FR" smtClean="0"/>
              <a:t>28/12/2023</a:t>
            </a:fld>
            <a:endParaRPr lang="fr-FR"/>
          </a:p>
        </p:txBody>
      </p:sp>
      <p:sp>
        <p:nvSpPr>
          <p:cNvPr id="5" name="Espace réservé du pied de page 4">
            <a:extLst>
              <a:ext uri="{FF2B5EF4-FFF2-40B4-BE49-F238E27FC236}">
                <a16:creationId xmlns:a16="http://schemas.microsoft.com/office/drawing/2014/main" id="{3031AFD2-0C2C-E02A-BAD5-4AE5929B5D8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A335CBE-C09B-1E23-1771-D9E67DB82096}"/>
              </a:ext>
            </a:extLst>
          </p:cNvPr>
          <p:cNvSpPr>
            <a:spLocks noGrp="1"/>
          </p:cNvSpPr>
          <p:nvPr>
            <p:ph type="sldNum" sz="quarter" idx="12"/>
          </p:nvPr>
        </p:nvSpPr>
        <p:spPr/>
        <p:txBody>
          <a:bodyPr/>
          <a:lstStyle/>
          <a:p>
            <a:fld id="{1E0773F2-0D30-4B32-8BC8-35763F776DC6}" type="slidenum">
              <a:rPr lang="fr-FR" smtClean="0"/>
              <a:t>‹N°›</a:t>
            </a:fld>
            <a:endParaRPr lang="fr-FR"/>
          </a:p>
        </p:txBody>
      </p:sp>
    </p:spTree>
    <p:extLst>
      <p:ext uri="{BB962C8B-B14F-4D97-AF65-F5344CB8AC3E}">
        <p14:creationId xmlns:p14="http://schemas.microsoft.com/office/powerpoint/2010/main" val="4272424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fr-FR" noProof="0"/>
              <a:t>Modifiez le style du titre</a:t>
            </a:r>
          </a:p>
        </p:txBody>
      </p:sp>
      <p:sp>
        <p:nvSpPr>
          <p:cNvPr id="3" name="Sous-titr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3F3B20A7-A3FE-46B9-84EA-B4257BA7E60C}" type="datetime1">
              <a:rPr lang="fr-FR" noProof="0" smtClean="0"/>
              <a:t>27/12/2023</a:t>
            </a:fld>
            <a:endParaRPr lang="fr-FR" noProof="0"/>
          </a:p>
        </p:txBody>
      </p:sp>
      <p:sp>
        <p:nvSpPr>
          <p:cNvPr id="5" name="Espace réservé du pied de page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497400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contenu 2"/>
          <p:cNvSpPr>
            <a:spLocks noGrp="1"/>
          </p:cNvSpPr>
          <p:nvPr>
            <p:ph idx="1" hasCustomPrompt="1"/>
          </p:nvPr>
        </p:nvSpPr>
        <p:spPr>
          <a:xfrm>
            <a:off x="581192" y="2180496"/>
            <a:ext cx="11029615" cy="3678303"/>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9B34D2F-0B02-482E-ABD2-95D8C2FF2A58}" type="datetime1">
              <a:rPr lang="fr-FR" noProof="0" smtClean="0"/>
              <a:t>27/12/2023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a:xfrm>
            <a:off x="10558300" y="5956137"/>
            <a:ext cx="1052508" cy="365125"/>
          </a:xfrm>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622363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lvl1pPr>
              <a:defRPr>
                <a:solidFill>
                  <a:schemeClr val="accent1">
                    <a:lumMod val="75000"/>
                    <a:lumOff val="25000"/>
                  </a:schemeClr>
                </a:solidFill>
              </a:defRPr>
            </a:lvl1pPr>
          </a:lstStyle>
          <a:p>
            <a:pPr rtl="0"/>
            <a:fld id="{126ECFBB-4871-428F-B4AE-1EF357E63674}" type="datetime1">
              <a:rPr lang="fr-FR" noProof="0" smtClean="0"/>
              <a:t>27/12/2023</a:t>
            </a:fld>
            <a:endParaRPr lang="fr-FR" noProof="0"/>
          </a:p>
        </p:txBody>
      </p:sp>
      <p:sp>
        <p:nvSpPr>
          <p:cNvPr id="5" name="Espace réservé du pied de page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6" name="Espace réservé du numéro de diapositiv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117997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581193" y="2228003"/>
            <a:ext cx="5422390"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88417" y="2228003"/>
            <a:ext cx="5422392" cy="3633047"/>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75517F14-0D9C-452E-A596-36902551AE9C}" type="datetime1">
              <a:rPr lang="fr-FR" noProof="0" smtClean="0"/>
              <a:t>27/12/2023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427920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re 1"/>
          <p:cNvSpPr>
            <a:spLocks noGrp="1"/>
          </p:cNvSpPr>
          <p:nvPr>
            <p:ph type="title"/>
          </p:nvPr>
        </p:nvSpPr>
        <p:spPr>
          <a:xfrm>
            <a:off x="581193" y="729658"/>
            <a:ext cx="11029616" cy="988332"/>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581194"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217709" y="2926052"/>
            <a:ext cx="5393100" cy="2934999"/>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FA9BF800-A62B-4735-B9A7-5450007C0A78}" type="datetime1">
              <a:rPr lang="fr-FR" noProof="0" smtClean="0"/>
              <a:t>27/12/2023</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965612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rtlCol="0"/>
          <a:lstStyle/>
          <a:p>
            <a:pPr rtl="0"/>
            <a:fld id="{F47267E0-A979-4430-94B4-54611641D8EE}" type="datetime1">
              <a:rPr lang="fr-FR" noProof="0" smtClean="0"/>
              <a:t>27/12/2023</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re 1"/>
          <p:cNvSpPr>
            <a:spLocks noGrp="1"/>
          </p:cNvSpPr>
          <p:nvPr>
            <p:ph type="title"/>
          </p:nvPr>
        </p:nvSpPr>
        <p:spPr>
          <a:xfrm>
            <a:off x="575894" y="729658"/>
            <a:ext cx="11029616" cy="988332"/>
          </a:xfrm>
        </p:spPr>
        <p:txBody>
          <a:bodyPr rtlCol="0"/>
          <a:lstStyle/>
          <a:p>
            <a:pPr rtl="0"/>
            <a:r>
              <a:rPr lang="fr-FR" noProof="0"/>
              <a:t>Modifiez le style du titre</a:t>
            </a:r>
          </a:p>
        </p:txBody>
      </p:sp>
    </p:spTree>
    <p:extLst>
      <p:ext uri="{BB962C8B-B14F-4D97-AF65-F5344CB8AC3E}">
        <p14:creationId xmlns:p14="http://schemas.microsoft.com/office/powerpoint/2010/main" val="908921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C58A73B6-B077-488D-82CF-3056D5BAC73E}" type="datetime1">
              <a:rPr lang="fr-FR" noProof="0" smtClean="0"/>
              <a:t>27/12/2023</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3472181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lvl1pPr>
              <a:defRPr>
                <a:solidFill>
                  <a:schemeClr val="accent1">
                    <a:lumMod val="75000"/>
                    <a:lumOff val="25000"/>
                  </a:schemeClr>
                </a:solidFill>
              </a:defRPr>
            </a:lvl1pPr>
          </a:lstStyle>
          <a:p>
            <a:pPr rtl="0"/>
            <a:fld id="{98F108A3-3495-404B-9869-1BA62DF0E465}" type="datetime1">
              <a:rPr lang="fr-FR" noProof="0" smtClean="0"/>
              <a:t>27/12/2023</a:t>
            </a:fld>
            <a:endParaRPr lang="fr-FR" noProof="0"/>
          </a:p>
        </p:txBody>
      </p:sp>
      <p:sp>
        <p:nvSpPr>
          <p:cNvPr id="6" name="Espace réservé du pied de page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fr-FR" noProof="0"/>
          </a:p>
        </p:txBody>
      </p:sp>
      <p:sp>
        <p:nvSpPr>
          <p:cNvPr id="7" name="Espace réservé du numéro de diapositive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2373704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6BC810-EC0A-83DA-10A2-5F67E8C2F66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439ED77-0FB1-6094-A133-C8342F57033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A0F2707-D97F-2C6E-9D93-022F59D27D0D}"/>
              </a:ext>
            </a:extLst>
          </p:cNvPr>
          <p:cNvSpPr>
            <a:spLocks noGrp="1"/>
          </p:cNvSpPr>
          <p:nvPr>
            <p:ph type="dt" sz="half" idx="10"/>
          </p:nvPr>
        </p:nvSpPr>
        <p:spPr/>
        <p:txBody>
          <a:bodyPr/>
          <a:lstStyle/>
          <a:p>
            <a:fld id="{26FA0F5A-EE6E-4A81-B5C6-091185F6C369}" type="datetimeFigureOut">
              <a:rPr lang="fr-FR" smtClean="0"/>
              <a:t>28/12/2023</a:t>
            </a:fld>
            <a:endParaRPr lang="fr-FR"/>
          </a:p>
        </p:txBody>
      </p:sp>
      <p:sp>
        <p:nvSpPr>
          <p:cNvPr id="5" name="Espace réservé du pied de page 4">
            <a:extLst>
              <a:ext uri="{FF2B5EF4-FFF2-40B4-BE49-F238E27FC236}">
                <a16:creationId xmlns:a16="http://schemas.microsoft.com/office/drawing/2014/main" id="{E976279C-B6D1-B4FA-E927-8600965375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1A597CF-557E-CF18-6264-6583774CC60B}"/>
              </a:ext>
            </a:extLst>
          </p:cNvPr>
          <p:cNvSpPr>
            <a:spLocks noGrp="1"/>
          </p:cNvSpPr>
          <p:nvPr>
            <p:ph type="sldNum" sz="quarter" idx="12"/>
          </p:nvPr>
        </p:nvSpPr>
        <p:spPr/>
        <p:txBody>
          <a:bodyPr/>
          <a:lstStyle/>
          <a:p>
            <a:fld id="{1E0773F2-0D30-4B32-8BC8-35763F776DC6}" type="slidenum">
              <a:rPr lang="fr-FR" smtClean="0"/>
              <a:t>‹N°›</a:t>
            </a:fld>
            <a:endParaRPr lang="fr-FR"/>
          </a:p>
        </p:txBody>
      </p:sp>
    </p:spTree>
    <p:extLst>
      <p:ext uri="{BB962C8B-B14F-4D97-AF65-F5344CB8AC3E}">
        <p14:creationId xmlns:p14="http://schemas.microsoft.com/office/powerpoint/2010/main" val="26565756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94B550F6-4238-41AE-B6F4-4D375745C983}" type="datetime1">
              <a:rPr lang="fr-FR" noProof="0" smtClean="0"/>
              <a:t>27/12/2023</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951895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re 1"/>
          <p:cNvSpPr>
            <a:spLocks noGrp="1"/>
          </p:cNvSpPr>
          <p:nvPr>
            <p:ph type="title"/>
          </p:nvPr>
        </p:nvSpPr>
        <p:spPr>
          <a:xfrm>
            <a:off x="581192" y="702156"/>
            <a:ext cx="11029616" cy="1013800"/>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E5E3FBB-57D2-4FB3-B51E-0FDE8CEE6791}" type="datetime1">
              <a:rPr lang="fr-FR" noProof="0" smtClean="0"/>
              <a:t>27/12/2023</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915313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re vertical 1"/>
          <p:cNvSpPr>
            <a:spLocks noGrp="1"/>
          </p:cNvSpPr>
          <p:nvPr>
            <p:ph type="title" orient="vert"/>
          </p:nvPr>
        </p:nvSpPr>
        <p:spPr>
          <a:xfrm>
            <a:off x="8839201" y="675726"/>
            <a:ext cx="2004164" cy="5183073"/>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774923" y="675726"/>
            <a:ext cx="7896279" cy="5183073"/>
          </a:xfrm>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BE9F9435-70D7-42BA-8564-5EC34B97B69E}" type="datetime1">
              <a:rPr lang="fr-FR" noProof="0" smtClean="0"/>
              <a:t>27/12/2023</a:t>
            </a:fld>
            <a:endParaRPr lang="fr-FR" noProof="0"/>
          </a:p>
        </p:txBody>
      </p:sp>
      <p:sp>
        <p:nvSpPr>
          <p:cNvPr id="5" name="Espace réservé du pied de page 4"/>
          <p:cNvSpPr>
            <a:spLocks noGrp="1"/>
          </p:cNvSpPr>
          <p:nvPr>
            <p:ph type="ftr" sz="quarter" idx="11"/>
          </p:nvPr>
        </p:nvSpPr>
        <p:spPr>
          <a:xfrm>
            <a:off x="774923" y="5951811"/>
            <a:ext cx="7896279"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fr-FR" noProof="0" smtClean="0"/>
              <a:pPr/>
              <a:t>‹N°›</a:t>
            </a:fld>
            <a:endParaRPr lang="fr-FR" noProof="0"/>
          </a:p>
        </p:txBody>
      </p:sp>
    </p:spTree>
    <p:extLst>
      <p:ext uri="{BB962C8B-B14F-4D97-AF65-F5344CB8AC3E}">
        <p14:creationId xmlns:p14="http://schemas.microsoft.com/office/powerpoint/2010/main" val="163276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C37450-065B-4ABE-9A53-08DFD24533B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0120A14-2CED-8EF7-406C-76DFA47BA5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7B87B36-5EB1-B7E9-5922-C44F0542CBAF}"/>
              </a:ext>
            </a:extLst>
          </p:cNvPr>
          <p:cNvSpPr>
            <a:spLocks noGrp="1"/>
          </p:cNvSpPr>
          <p:nvPr>
            <p:ph type="dt" sz="half" idx="10"/>
          </p:nvPr>
        </p:nvSpPr>
        <p:spPr/>
        <p:txBody>
          <a:bodyPr/>
          <a:lstStyle/>
          <a:p>
            <a:fld id="{26FA0F5A-EE6E-4A81-B5C6-091185F6C369}" type="datetimeFigureOut">
              <a:rPr lang="fr-FR" smtClean="0"/>
              <a:t>28/12/2023</a:t>
            </a:fld>
            <a:endParaRPr lang="fr-FR"/>
          </a:p>
        </p:txBody>
      </p:sp>
      <p:sp>
        <p:nvSpPr>
          <p:cNvPr id="5" name="Espace réservé du pied de page 4">
            <a:extLst>
              <a:ext uri="{FF2B5EF4-FFF2-40B4-BE49-F238E27FC236}">
                <a16:creationId xmlns:a16="http://schemas.microsoft.com/office/drawing/2014/main" id="{A6897F81-EE4D-F626-D2B8-21EF3C229E5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1C2946B-B6CA-70DA-D44B-BE7C31B7FBB7}"/>
              </a:ext>
            </a:extLst>
          </p:cNvPr>
          <p:cNvSpPr>
            <a:spLocks noGrp="1"/>
          </p:cNvSpPr>
          <p:nvPr>
            <p:ph type="sldNum" sz="quarter" idx="12"/>
          </p:nvPr>
        </p:nvSpPr>
        <p:spPr/>
        <p:txBody>
          <a:bodyPr/>
          <a:lstStyle/>
          <a:p>
            <a:fld id="{1E0773F2-0D30-4B32-8BC8-35763F776DC6}" type="slidenum">
              <a:rPr lang="fr-FR" smtClean="0"/>
              <a:t>‹N°›</a:t>
            </a:fld>
            <a:endParaRPr lang="fr-FR"/>
          </a:p>
        </p:txBody>
      </p:sp>
    </p:spTree>
    <p:extLst>
      <p:ext uri="{BB962C8B-B14F-4D97-AF65-F5344CB8AC3E}">
        <p14:creationId xmlns:p14="http://schemas.microsoft.com/office/powerpoint/2010/main" val="36738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E2F791-BF83-4B7E-923C-7C5AB6C29CF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CD81AC3-D7AB-46AF-4C41-935810D36F5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44927BE-DE4C-4EF2-859D-98C3DCA0F8E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03F90E3-BC4D-C461-DD31-F8FEC7E4AEAF}"/>
              </a:ext>
            </a:extLst>
          </p:cNvPr>
          <p:cNvSpPr>
            <a:spLocks noGrp="1"/>
          </p:cNvSpPr>
          <p:nvPr>
            <p:ph type="dt" sz="half" idx="10"/>
          </p:nvPr>
        </p:nvSpPr>
        <p:spPr/>
        <p:txBody>
          <a:bodyPr/>
          <a:lstStyle/>
          <a:p>
            <a:fld id="{26FA0F5A-EE6E-4A81-B5C6-091185F6C369}" type="datetimeFigureOut">
              <a:rPr lang="fr-FR" smtClean="0"/>
              <a:t>28/12/2023</a:t>
            </a:fld>
            <a:endParaRPr lang="fr-FR"/>
          </a:p>
        </p:txBody>
      </p:sp>
      <p:sp>
        <p:nvSpPr>
          <p:cNvPr id="6" name="Espace réservé du pied de page 5">
            <a:extLst>
              <a:ext uri="{FF2B5EF4-FFF2-40B4-BE49-F238E27FC236}">
                <a16:creationId xmlns:a16="http://schemas.microsoft.com/office/drawing/2014/main" id="{697B7325-0C7E-F12D-557B-CAE8C7DE8B6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47CF0F3-1F01-9BD5-64F4-A2E6A4E75AD0}"/>
              </a:ext>
            </a:extLst>
          </p:cNvPr>
          <p:cNvSpPr>
            <a:spLocks noGrp="1"/>
          </p:cNvSpPr>
          <p:nvPr>
            <p:ph type="sldNum" sz="quarter" idx="12"/>
          </p:nvPr>
        </p:nvSpPr>
        <p:spPr/>
        <p:txBody>
          <a:bodyPr/>
          <a:lstStyle/>
          <a:p>
            <a:fld id="{1E0773F2-0D30-4B32-8BC8-35763F776DC6}" type="slidenum">
              <a:rPr lang="fr-FR" smtClean="0"/>
              <a:t>‹N°›</a:t>
            </a:fld>
            <a:endParaRPr lang="fr-FR"/>
          </a:p>
        </p:txBody>
      </p:sp>
    </p:spTree>
    <p:extLst>
      <p:ext uri="{BB962C8B-B14F-4D97-AF65-F5344CB8AC3E}">
        <p14:creationId xmlns:p14="http://schemas.microsoft.com/office/powerpoint/2010/main" val="658180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9CADE6-322B-E735-BCE3-0BCB128BB2C0}"/>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9F241DF-7FD5-71F6-2D7F-9F4FAB90D3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70A2C76-9CCF-934B-2E43-83C86178E03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AE0270F-B50B-BC52-02C9-DAA4B3E2B8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6D08CE9-783C-65ED-4B89-E7A9A43ABEC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0456369-1ED8-9E6E-55B3-34D240BC7E60}"/>
              </a:ext>
            </a:extLst>
          </p:cNvPr>
          <p:cNvSpPr>
            <a:spLocks noGrp="1"/>
          </p:cNvSpPr>
          <p:nvPr>
            <p:ph type="dt" sz="half" idx="10"/>
          </p:nvPr>
        </p:nvSpPr>
        <p:spPr/>
        <p:txBody>
          <a:bodyPr/>
          <a:lstStyle/>
          <a:p>
            <a:fld id="{26FA0F5A-EE6E-4A81-B5C6-091185F6C369}" type="datetimeFigureOut">
              <a:rPr lang="fr-FR" smtClean="0"/>
              <a:t>28/12/2023</a:t>
            </a:fld>
            <a:endParaRPr lang="fr-FR"/>
          </a:p>
        </p:txBody>
      </p:sp>
      <p:sp>
        <p:nvSpPr>
          <p:cNvPr id="8" name="Espace réservé du pied de page 7">
            <a:extLst>
              <a:ext uri="{FF2B5EF4-FFF2-40B4-BE49-F238E27FC236}">
                <a16:creationId xmlns:a16="http://schemas.microsoft.com/office/drawing/2014/main" id="{60C9005F-D47A-1940-9863-AFC8F44BCEF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A3BBEBC-AC4D-82B8-9ACB-195FEEE11C3D}"/>
              </a:ext>
            </a:extLst>
          </p:cNvPr>
          <p:cNvSpPr>
            <a:spLocks noGrp="1"/>
          </p:cNvSpPr>
          <p:nvPr>
            <p:ph type="sldNum" sz="quarter" idx="12"/>
          </p:nvPr>
        </p:nvSpPr>
        <p:spPr/>
        <p:txBody>
          <a:bodyPr/>
          <a:lstStyle/>
          <a:p>
            <a:fld id="{1E0773F2-0D30-4B32-8BC8-35763F776DC6}" type="slidenum">
              <a:rPr lang="fr-FR" smtClean="0"/>
              <a:t>‹N°›</a:t>
            </a:fld>
            <a:endParaRPr lang="fr-FR"/>
          </a:p>
        </p:txBody>
      </p:sp>
    </p:spTree>
    <p:extLst>
      <p:ext uri="{BB962C8B-B14F-4D97-AF65-F5344CB8AC3E}">
        <p14:creationId xmlns:p14="http://schemas.microsoft.com/office/powerpoint/2010/main" val="119382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474F70-9068-1C25-204C-08C1BD58CCA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8BDE8C5-0EB5-1641-0A85-CF13A8D8A6DD}"/>
              </a:ext>
            </a:extLst>
          </p:cNvPr>
          <p:cNvSpPr>
            <a:spLocks noGrp="1"/>
          </p:cNvSpPr>
          <p:nvPr>
            <p:ph type="dt" sz="half" idx="10"/>
          </p:nvPr>
        </p:nvSpPr>
        <p:spPr/>
        <p:txBody>
          <a:bodyPr/>
          <a:lstStyle/>
          <a:p>
            <a:fld id="{26FA0F5A-EE6E-4A81-B5C6-091185F6C369}" type="datetimeFigureOut">
              <a:rPr lang="fr-FR" smtClean="0"/>
              <a:t>28/12/2023</a:t>
            </a:fld>
            <a:endParaRPr lang="fr-FR"/>
          </a:p>
        </p:txBody>
      </p:sp>
      <p:sp>
        <p:nvSpPr>
          <p:cNvPr id="4" name="Espace réservé du pied de page 3">
            <a:extLst>
              <a:ext uri="{FF2B5EF4-FFF2-40B4-BE49-F238E27FC236}">
                <a16:creationId xmlns:a16="http://schemas.microsoft.com/office/drawing/2014/main" id="{B9FCF5D3-A0DB-DB35-5BB9-40BC48B3157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E36599E-184A-9B15-EF5E-174AA487CF2B}"/>
              </a:ext>
            </a:extLst>
          </p:cNvPr>
          <p:cNvSpPr>
            <a:spLocks noGrp="1"/>
          </p:cNvSpPr>
          <p:nvPr>
            <p:ph type="sldNum" sz="quarter" idx="12"/>
          </p:nvPr>
        </p:nvSpPr>
        <p:spPr/>
        <p:txBody>
          <a:bodyPr/>
          <a:lstStyle/>
          <a:p>
            <a:fld id="{1E0773F2-0D30-4B32-8BC8-35763F776DC6}" type="slidenum">
              <a:rPr lang="fr-FR" smtClean="0"/>
              <a:t>‹N°›</a:t>
            </a:fld>
            <a:endParaRPr lang="fr-FR"/>
          </a:p>
        </p:txBody>
      </p:sp>
    </p:spTree>
    <p:extLst>
      <p:ext uri="{BB962C8B-B14F-4D97-AF65-F5344CB8AC3E}">
        <p14:creationId xmlns:p14="http://schemas.microsoft.com/office/powerpoint/2010/main" val="3983340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47DBBC3-1501-D657-8AD1-1429C1520EFD}"/>
              </a:ext>
            </a:extLst>
          </p:cNvPr>
          <p:cNvSpPr>
            <a:spLocks noGrp="1"/>
          </p:cNvSpPr>
          <p:nvPr>
            <p:ph type="dt" sz="half" idx="10"/>
          </p:nvPr>
        </p:nvSpPr>
        <p:spPr/>
        <p:txBody>
          <a:bodyPr/>
          <a:lstStyle/>
          <a:p>
            <a:fld id="{26FA0F5A-EE6E-4A81-B5C6-091185F6C369}" type="datetimeFigureOut">
              <a:rPr lang="fr-FR" smtClean="0"/>
              <a:t>28/12/2023</a:t>
            </a:fld>
            <a:endParaRPr lang="fr-FR"/>
          </a:p>
        </p:txBody>
      </p:sp>
      <p:sp>
        <p:nvSpPr>
          <p:cNvPr id="3" name="Espace réservé du pied de page 2">
            <a:extLst>
              <a:ext uri="{FF2B5EF4-FFF2-40B4-BE49-F238E27FC236}">
                <a16:creationId xmlns:a16="http://schemas.microsoft.com/office/drawing/2014/main" id="{615B2C58-FD90-C0D2-E9D8-7069A54204B8}"/>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36DFCD2-3664-9AC6-6D09-6884C0EA72D5}"/>
              </a:ext>
            </a:extLst>
          </p:cNvPr>
          <p:cNvSpPr>
            <a:spLocks noGrp="1"/>
          </p:cNvSpPr>
          <p:nvPr>
            <p:ph type="sldNum" sz="quarter" idx="12"/>
          </p:nvPr>
        </p:nvSpPr>
        <p:spPr/>
        <p:txBody>
          <a:bodyPr/>
          <a:lstStyle/>
          <a:p>
            <a:fld id="{1E0773F2-0D30-4B32-8BC8-35763F776DC6}" type="slidenum">
              <a:rPr lang="fr-FR" smtClean="0"/>
              <a:t>‹N°›</a:t>
            </a:fld>
            <a:endParaRPr lang="fr-FR"/>
          </a:p>
        </p:txBody>
      </p:sp>
    </p:spTree>
    <p:extLst>
      <p:ext uri="{BB962C8B-B14F-4D97-AF65-F5344CB8AC3E}">
        <p14:creationId xmlns:p14="http://schemas.microsoft.com/office/powerpoint/2010/main" val="360389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21E31C-C75D-1704-9E79-26AAEC86D6B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8889FF3-F431-5C50-9CE0-952F5D7CB7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CB51DCA-E0FE-8D99-BCB5-824C45DFA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DEF2F1C-D316-2131-1F71-DC37F0ED6CA7}"/>
              </a:ext>
            </a:extLst>
          </p:cNvPr>
          <p:cNvSpPr>
            <a:spLocks noGrp="1"/>
          </p:cNvSpPr>
          <p:nvPr>
            <p:ph type="dt" sz="half" idx="10"/>
          </p:nvPr>
        </p:nvSpPr>
        <p:spPr/>
        <p:txBody>
          <a:bodyPr/>
          <a:lstStyle/>
          <a:p>
            <a:fld id="{26FA0F5A-EE6E-4A81-B5C6-091185F6C369}" type="datetimeFigureOut">
              <a:rPr lang="fr-FR" smtClean="0"/>
              <a:t>28/12/2023</a:t>
            </a:fld>
            <a:endParaRPr lang="fr-FR"/>
          </a:p>
        </p:txBody>
      </p:sp>
      <p:sp>
        <p:nvSpPr>
          <p:cNvPr id="6" name="Espace réservé du pied de page 5">
            <a:extLst>
              <a:ext uri="{FF2B5EF4-FFF2-40B4-BE49-F238E27FC236}">
                <a16:creationId xmlns:a16="http://schemas.microsoft.com/office/drawing/2014/main" id="{7D368DD9-01C4-C666-7CEE-67D3C4E58C6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3C12FF7-55BB-69A8-61A0-F3FCECB2F2CC}"/>
              </a:ext>
            </a:extLst>
          </p:cNvPr>
          <p:cNvSpPr>
            <a:spLocks noGrp="1"/>
          </p:cNvSpPr>
          <p:nvPr>
            <p:ph type="sldNum" sz="quarter" idx="12"/>
          </p:nvPr>
        </p:nvSpPr>
        <p:spPr/>
        <p:txBody>
          <a:bodyPr/>
          <a:lstStyle/>
          <a:p>
            <a:fld id="{1E0773F2-0D30-4B32-8BC8-35763F776DC6}" type="slidenum">
              <a:rPr lang="fr-FR" smtClean="0"/>
              <a:t>‹N°›</a:t>
            </a:fld>
            <a:endParaRPr lang="fr-FR"/>
          </a:p>
        </p:txBody>
      </p:sp>
    </p:spTree>
    <p:extLst>
      <p:ext uri="{BB962C8B-B14F-4D97-AF65-F5344CB8AC3E}">
        <p14:creationId xmlns:p14="http://schemas.microsoft.com/office/powerpoint/2010/main" val="1647807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F87B49-864E-C115-0F09-31C3AF99C1B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B406FF8-3F54-4056-3914-F61CE90A01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787B41B-3260-F9A1-B325-B2C2D091F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8E6E987-EE9B-14E0-D93A-5F00167B3B51}"/>
              </a:ext>
            </a:extLst>
          </p:cNvPr>
          <p:cNvSpPr>
            <a:spLocks noGrp="1"/>
          </p:cNvSpPr>
          <p:nvPr>
            <p:ph type="dt" sz="half" idx="10"/>
          </p:nvPr>
        </p:nvSpPr>
        <p:spPr/>
        <p:txBody>
          <a:bodyPr/>
          <a:lstStyle/>
          <a:p>
            <a:fld id="{26FA0F5A-EE6E-4A81-B5C6-091185F6C369}" type="datetimeFigureOut">
              <a:rPr lang="fr-FR" smtClean="0"/>
              <a:t>28/12/2023</a:t>
            </a:fld>
            <a:endParaRPr lang="fr-FR"/>
          </a:p>
        </p:txBody>
      </p:sp>
      <p:sp>
        <p:nvSpPr>
          <p:cNvPr id="6" name="Espace réservé du pied de page 5">
            <a:extLst>
              <a:ext uri="{FF2B5EF4-FFF2-40B4-BE49-F238E27FC236}">
                <a16:creationId xmlns:a16="http://schemas.microsoft.com/office/drawing/2014/main" id="{A67C8E22-83C4-EA88-5CA7-5A2730364DC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8A27AD2-8A68-E5DC-79AE-66C28AB94B65}"/>
              </a:ext>
            </a:extLst>
          </p:cNvPr>
          <p:cNvSpPr>
            <a:spLocks noGrp="1"/>
          </p:cNvSpPr>
          <p:nvPr>
            <p:ph type="sldNum" sz="quarter" idx="12"/>
          </p:nvPr>
        </p:nvSpPr>
        <p:spPr/>
        <p:txBody>
          <a:bodyPr/>
          <a:lstStyle/>
          <a:p>
            <a:fld id="{1E0773F2-0D30-4B32-8BC8-35763F776DC6}" type="slidenum">
              <a:rPr lang="fr-FR" smtClean="0"/>
              <a:t>‹N°›</a:t>
            </a:fld>
            <a:endParaRPr lang="fr-FR"/>
          </a:p>
        </p:txBody>
      </p:sp>
    </p:spTree>
    <p:extLst>
      <p:ext uri="{BB962C8B-B14F-4D97-AF65-F5344CB8AC3E}">
        <p14:creationId xmlns:p14="http://schemas.microsoft.com/office/powerpoint/2010/main" val="2333363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155B9F2-376F-7F8E-6837-E6E21DDD59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F7A6A9D-68BD-3F62-EF21-F525084315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AB2D32-BA05-2AD4-984B-AAB2A00A1E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A0F5A-EE6E-4A81-B5C6-091185F6C369}" type="datetimeFigureOut">
              <a:rPr lang="fr-FR" smtClean="0"/>
              <a:t>28/12/2023</a:t>
            </a:fld>
            <a:endParaRPr lang="fr-FR"/>
          </a:p>
        </p:txBody>
      </p:sp>
      <p:sp>
        <p:nvSpPr>
          <p:cNvPr id="5" name="Espace réservé du pied de page 4">
            <a:extLst>
              <a:ext uri="{FF2B5EF4-FFF2-40B4-BE49-F238E27FC236}">
                <a16:creationId xmlns:a16="http://schemas.microsoft.com/office/drawing/2014/main" id="{CBE7D979-BF6C-4E5C-BFD5-FDC1E2E2EF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E883AF6-94C1-6179-7CDE-B1818A65F2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0773F2-0D30-4B32-8BC8-35763F776DC6}" type="slidenum">
              <a:rPr lang="fr-FR" smtClean="0"/>
              <a:t>‹N°›</a:t>
            </a:fld>
            <a:endParaRPr lang="fr-FR"/>
          </a:p>
        </p:txBody>
      </p:sp>
    </p:spTree>
    <p:extLst>
      <p:ext uri="{BB962C8B-B14F-4D97-AF65-F5344CB8AC3E}">
        <p14:creationId xmlns:p14="http://schemas.microsoft.com/office/powerpoint/2010/main" val="1608170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fr-FR" noProof="0"/>
              <a:t>Modifiez le style du titre</a:t>
            </a:r>
          </a:p>
        </p:txBody>
      </p:sp>
      <p:sp>
        <p:nvSpPr>
          <p:cNvPr id="3" name="Espace réservé du texte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BBB97F02-5EDD-4BF6-BE41-AB41D1FEABF8}" type="datetime1">
              <a:rPr lang="fr-FR" noProof="0" smtClean="0"/>
              <a:t>27/12/2023</a:t>
            </a:fld>
            <a:endParaRPr lang="fr-FR" noProof="0"/>
          </a:p>
        </p:txBody>
      </p:sp>
      <p:sp>
        <p:nvSpPr>
          <p:cNvPr id="5" name="Espace réservé du pied de page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fr-FR" noProof="0"/>
          </a:p>
        </p:txBody>
      </p:sp>
      <p:sp>
        <p:nvSpPr>
          <p:cNvPr id="6" name="Espace réservé du numéro de diapositive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fr-FR" noProof="0" smtClean="0"/>
              <a:pPr/>
              <a:t>‹N°›</a:t>
            </a:fld>
            <a:endParaRPr lang="fr-FR"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9050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akelet.com/collection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hyperlink" Target="https://trello.com/b/SzsZI6PX/menu-maker-by-qwanta"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5" Type="http://schemas.openxmlformats.org/officeDocument/2006/relationships/image" Target="../media/image42.jpe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0E4"/>
        </a:solidFill>
        <a:effectLst/>
      </p:bgPr>
    </p:bg>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D0161E8B-6180-81A0-9364-B56C2D7AECB9}"/>
              </a:ext>
            </a:extLst>
          </p:cNvPr>
          <p:cNvSpPr>
            <a:spLocks noGrp="1"/>
          </p:cNvSpPr>
          <p:nvPr>
            <p:ph type="ctrTitle"/>
          </p:nvPr>
        </p:nvSpPr>
        <p:spPr>
          <a:xfrm>
            <a:off x="1489364" y="3656229"/>
            <a:ext cx="9144000" cy="2387600"/>
          </a:xfrm>
        </p:spPr>
        <p:txBody>
          <a:bodyPr/>
          <a:lstStyle/>
          <a:p>
            <a:r>
              <a:rPr lang="fr-FR" dirty="0"/>
              <a:t>Présentation de l'outil de veille technologique</a:t>
            </a:r>
          </a:p>
        </p:txBody>
      </p:sp>
      <p:sp>
        <p:nvSpPr>
          <p:cNvPr id="23" name="Sous-titre 22">
            <a:extLst>
              <a:ext uri="{FF2B5EF4-FFF2-40B4-BE49-F238E27FC236}">
                <a16:creationId xmlns:a16="http://schemas.microsoft.com/office/drawing/2014/main" id="{02B458A6-66D2-9A5A-239D-5341809E27E2}"/>
              </a:ext>
            </a:extLst>
          </p:cNvPr>
          <p:cNvSpPr>
            <a:spLocks noGrp="1"/>
          </p:cNvSpPr>
          <p:nvPr>
            <p:ph type="subTitle" idx="1"/>
          </p:nvPr>
        </p:nvSpPr>
        <p:spPr>
          <a:xfrm>
            <a:off x="1489364" y="6043829"/>
            <a:ext cx="9144000" cy="682553"/>
          </a:xfrm>
        </p:spPr>
        <p:txBody>
          <a:bodyPr/>
          <a:lstStyle/>
          <a:p>
            <a:r>
              <a:rPr lang="fr-FR" b="1" dirty="0"/>
              <a:t>Lien </a:t>
            </a:r>
            <a:r>
              <a:rPr lang="fr-FR" b="1" dirty="0" err="1"/>
              <a:t>Wakelet</a:t>
            </a:r>
            <a:r>
              <a:rPr lang="fr-FR" dirty="0"/>
              <a:t>: </a:t>
            </a:r>
            <a:r>
              <a:rPr lang="fr-FR" dirty="0">
                <a:hlinkClick r:id="rId2"/>
              </a:rPr>
              <a:t>https://wakelet.com/wake/NCjEXdm6l4uAELvqprV1E</a:t>
            </a:r>
            <a:endParaRPr lang="fr-FR" dirty="0"/>
          </a:p>
        </p:txBody>
      </p:sp>
      <p:pic>
        <p:nvPicPr>
          <p:cNvPr id="25" name="Image 24">
            <a:extLst>
              <a:ext uri="{FF2B5EF4-FFF2-40B4-BE49-F238E27FC236}">
                <a16:creationId xmlns:a16="http://schemas.microsoft.com/office/drawing/2014/main" id="{665F1C12-5B33-652A-A84A-B593EF5A8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22726" cy="4502727"/>
          </a:xfrm>
          <a:prstGeom prst="rect">
            <a:avLst/>
          </a:prstGeom>
        </p:spPr>
      </p:pic>
    </p:spTree>
    <p:extLst>
      <p:ext uri="{BB962C8B-B14F-4D97-AF65-F5344CB8AC3E}">
        <p14:creationId xmlns:p14="http://schemas.microsoft.com/office/powerpoint/2010/main" val="2832126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algn="ctr" rtl="0"/>
            <a:r>
              <a:rPr kumimoji="0" lang="fr-FR" sz="2800" b="0" i="0" u="none" strike="noStrike" kern="1200" cap="all" spc="0" normalizeH="0" baseline="0" noProof="0" dirty="0">
                <a:ln>
                  <a:noFill/>
                </a:ln>
                <a:solidFill>
                  <a:srgbClr val="FFFEFF"/>
                </a:solidFill>
                <a:effectLst/>
                <a:uLnTx/>
                <a:uFillTx/>
                <a:latin typeface="Gill Sans MT" panose="020B0502020104020203"/>
                <a:ea typeface="+mj-ea"/>
                <a:cs typeface="+mj-cs"/>
              </a:rPr>
              <a:t>Outil de gestion de projet</a:t>
            </a:r>
            <a:endParaRPr lang="fr-FR" dirty="0"/>
          </a:p>
        </p:txBody>
      </p:sp>
      <p:sp>
        <p:nvSpPr>
          <p:cNvPr id="4" name="Espace réservé du contenu 3">
            <a:extLst>
              <a:ext uri="{FF2B5EF4-FFF2-40B4-BE49-F238E27FC236}">
                <a16:creationId xmlns:a16="http://schemas.microsoft.com/office/drawing/2014/main" id="{E3FF9308-FE56-B73C-32AA-FE4D2A4EA0C4}"/>
              </a:ext>
            </a:extLst>
          </p:cNvPr>
          <p:cNvSpPr>
            <a:spLocks noGrp="1"/>
          </p:cNvSpPr>
          <p:nvPr>
            <p:ph sz="half" idx="2"/>
          </p:nvPr>
        </p:nvSpPr>
        <p:spPr/>
        <p:txBody>
          <a:bodyPr>
            <a:normAutofit/>
          </a:bodyPr>
          <a:lstStyle/>
          <a:p>
            <a:pPr marL="0" indent="0" algn="ctr">
              <a:buNone/>
            </a:pPr>
            <a:r>
              <a:rPr lang="fr-FR" dirty="0"/>
              <a:t>POURQUOI  TRELLO </a:t>
            </a:r>
          </a:p>
          <a:p>
            <a:pPr marL="0" indent="0">
              <a:buNone/>
            </a:pPr>
            <a:endParaRPr lang="fr-FR" dirty="0"/>
          </a:p>
          <a:p>
            <a:pPr>
              <a:buFontTx/>
              <a:buChar char="-"/>
            </a:pPr>
            <a:r>
              <a:rPr lang="fr-FR" dirty="0"/>
              <a:t>Très utilisé par les professionnels</a:t>
            </a:r>
          </a:p>
          <a:p>
            <a:pPr>
              <a:buFontTx/>
              <a:buChar char="-"/>
            </a:pPr>
            <a:r>
              <a:rPr lang="fr-FR" dirty="0"/>
              <a:t>Rapide à mettre en place</a:t>
            </a:r>
          </a:p>
          <a:p>
            <a:pPr>
              <a:buFontTx/>
              <a:buChar char="-"/>
            </a:pPr>
            <a:r>
              <a:rPr lang="fr-FR" dirty="0"/>
              <a:t>Environnement graphique simple</a:t>
            </a:r>
          </a:p>
          <a:p>
            <a:pPr>
              <a:buFontTx/>
              <a:buChar char="-"/>
            </a:pPr>
            <a:r>
              <a:rPr lang="fr-FR" dirty="0"/>
              <a:t>Possibilité de configurer ses cartes</a:t>
            </a:r>
          </a:p>
          <a:p>
            <a:pPr>
              <a:buFontTx/>
              <a:buChar char="-"/>
            </a:pPr>
            <a:r>
              <a:rPr lang="fr-FR" dirty="0"/>
              <a:t>Possibilité d’y incorporer des checklist </a:t>
            </a:r>
          </a:p>
          <a:p>
            <a:pPr>
              <a:buFontTx/>
              <a:buChar char="-"/>
            </a:pPr>
            <a:r>
              <a:rPr lang="fr-FR" dirty="0"/>
              <a:t>Possibilité d’assigné des étiquettes </a:t>
            </a:r>
          </a:p>
          <a:p>
            <a:pPr marL="0" indent="0">
              <a:buNone/>
            </a:pPr>
            <a:endParaRPr lang="fr-FR" dirty="0"/>
          </a:p>
        </p:txBody>
      </p:sp>
      <p:pic>
        <p:nvPicPr>
          <p:cNvPr id="7" name="Espace réservé du contenu 5">
            <a:extLst>
              <a:ext uri="{FF2B5EF4-FFF2-40B4-BE49-F238E27FC236}">
                <a16:creationId xmlns:a16="http://schemas.microsoft.com/office/drawing/2014/main" id="{1F6EAF18-C449-9A22-F35E-D560D748C19D}"/>
              </a:ext>
            </a:extLst>
          </p:cNvPr>
          <p:cNvPicPr>
            <a:picLocks noGrp="1" noChangeAspect="1"/>
          </p:cNvPicPr>
          <p:nvPr>
            <p:ph sz="half" idx="1"/>
          </p:nvPr>
        </p:nvPicPr>
        <p:blipFill>
          <a:blip r:embed="rId3"/>
          <a:stretch>
            <a:fillRect/>
          </a:stretch>
        </p:blipFill>
        <p:spPr>
          <a:xfrm>
            <a:off x="581025" y="2559047"/>
            <a:ext cx="5422900" cy="2970219"/>
          </a:xfrm>
          <a:prstGeom prst="rect">
            <a:avLst/>
          </a:prstGeom>
        </p:spPr>
      </p:pic>
      <p:sp>
        <p:nvSpPr>
          <p:cNvPr id="3" name="ZoneTexte 2">
            <a:extLst>
              <a:ext uri="{FF2B5EF4-FFF2-40B4-BE49-F238E27FC236}">
                <a16:creationId xmlns:a16="http://schemas.microsoft.com/office/drawing/2014/main" id="{1139DBFC-1A1F-944C-E4BB-C6F427943A94}"/>
              </a:ext>
            </a:extLst>
          </p:cNvPr>
          <p:cNvSpPr txBox="1"/>
          <p:nvPr/>
        </p:nvSpPr>
        <p:spPr>
          <a:xfrm>
            <a:off x="2904876" y="5878281"/>
            <a:ext cx="928712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Gill Sans MT" panose="020B0502020104020203"/>
                <a:ea typeface="+mn-ea"/>
                <a:cs typeface="+mn-cs"/>
              </a:rPr>
              <a:t>Lien Trello :  </a:t>
            </a:r>
            <a:r>
              <a:rPr kumimoji="0" lang="fr-FR" sz="1800" b="0" i="0" u="none" strike="noStrike" kern="1200" cap="none" spc="0" normalizeH="0" baseline="0" noProof="0" dirty="0">
                <a:ln>
                  <a:noFill/>
                </a:ln>
                <a:solidFill>
                  <a:srgbClr val="0070C0"/>
                </a:solidFill>
                <a:effectLst/>
                <a:uLnTx/>
                <a:uFillTx/>
                <a:latin typeface="Gill Sans MT" panose="020B0502020104020203"/>
                <a:ea typeface="+mn-ea"/>
                <a:cs typeface="+mn-cs"/>
                <a:hlinkClick r:id="rId4">
                  <a:extLst>
                    <a:ext uri="{A12FA001-AC4F-418D-AE19-62706E023703}">
                      <ahyp:hlinkClr xmlns:ahyp="http://schemas.microsoft.com/office/drawing/2018/hyperlinkcolor" val="tx"/>
                    </a:ext>
                  </a:extLst>
                </a:hlinkClick>
              </a:rPr>
              <a:t>https://trello.com/b/SzsZI6PX/menu-maker-by-qwanta</a:t>
            </a:r>
            <a:endParaRPr kumimoji="0" lang="fr-FR" sz="1800" b="0" i="0" u="none" strike="noStrike" kern="1200" cap="none" spc="0" normalizeH="0" baseline="0" noProof="0" dirty="0">
              <a:ln>
                <a:noFill/>
              </a:ln>
              <a:solidFill>
                <a:srgbClr val="0070C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660382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65C5BD-5488-3737-1AD0-1358E89790A5}"/>
              </a:ext>
            </a:extLst>
          </p:cNvPr>
          <p:cNvSpPr>
            <a:spLocks noGrp="1"/>
          </p:cNvSpPr>
          <p:nvPr>
            <p:ph type="title"/>
          </p:nvPr>
        </p:nvSpPr>
        <p:spPr/>
        <p:txBody>
          <a:bodyPr/>
          <a:lstStyle/>
          <a:p>
            <a:pPr algn="ctr"/>
            <a:r>
              <a:rPr lang="fr-FR" dirty="0">
                <a:solidFill>
                  <a:schemeClr val="bg1"/>
                </a:solidFill>
              </a:rPr>
              <a:t>Aperçu de mon kanban</a:t>
            </a:r>
            <a:endParaRPr lang="fr-FR" dirty="0"/>
          </a:p>
        </p:txBody>
      </p:sp>
      <p:pic>
        <p:nvPicPr>
          <p:cNvPr id="4" name="Espace réservé du contenu 3">
            <a:extLst>
              <a:ext uri="{FF2B5EF4-FFF2-40B4-BE49-F238E27FC236}">
                <a16:creationId xmlns:a16="http://schemas.microsoft.com/office/drawing/2014/main" id="{81113731-B383-C34B-EE96-E6D09701B7D3}"/>
              </a:ext>
            </a:extLst>
          </p:cNvPr>
          <p:cNvPicPr>
            <a:picLocks noGrp="1" noChangeAspect="1"/>
          </p:cNvPicPr>
          <p:nvPr>
            <p:ph idx="1"/>
          </p:nvPr>
        </p:nvPicPr>
        <p:blipFill>
          <a:blip r:embed="rId2"/>
          <a:stretch>
            <a:fillRect/>
          </a:stretch>
        </p:blipFill>
        <p:spPr>
          <a:xfrm>
            <a:off x="1431722" y="1826643"/>
            <a:ext cx="8937120" cy="4976766"/>
          </a:xfrm>
          <a:prstGeom prst="rect">
            <a:avLst/>
          </a:prstGeom>
        </p:spPr>
      </p:pic>
    </p:spTree>
    <p:extLst>
      <p:ext uri="{BB962C8B-B14F-4D97-AF65-F5344CB8AC3E}">
        <p14:creationId xmlns:p14="http://schemas.microsoft.com/office/powerpoint/2010/main" val="3404217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427C02-A904-89E4-B993-C06B015D6B95}"/>
              </a:ext>
            </a:extLst>
          </p:cNvPr>
          <p:cNvSpPr>
            <a:spLocks noGrp="1"/>
          </p:cNvSpPr>
          <p:nvPr>
            <p:ph type="title"/>
          </p:nvPr>
        </p:nvSpPr>
        <p:spPr/>
        <p:txBody>
          <a:bodyPr/>
          <a:lstStyle/>
          <a:p>
            <a:pPr algn="ctr"/>
            <a:r>
              <a:rPr lang="fr-FR" dirty="0" err="1"/>
              <a:t>Organisatio,n</a:t>
            </a:r>
            <a:r>
              <a:rPr lang="fr-FR" dirty="0"/>
              <a:t> du kanban </a:t>
            </a:r>
          </a:p>
        </p:txBody>
      </p:sp>
      <p:sp>
        <p:nvSpPr>
          <p:cNvPr id="3" name="Espace réservé du contenu 2">
            <a:extLst>
              <a:ext uri="{FF2B5EF4-FFF2-40B4-BE49-F238E27FC236}">
                <a16:creationId xmlns:a16="http://schemas.microsoft.com/office/drawing/2014/main" id="{ECC2ACC5-DD3B-E292-8321-42A14029415C}"/>
              </a:ext>
            </a:extLst>
          </p:cNvPr>
          <p:cNvSpPr>
            <a:spLocks noGrp="1"/>
          </p:cNvSpPr>
          <p:nvPr>
            <p:ph idx="1"/>
          </p:nvPr>
        </p:nvSpPr>
        <p:spPr>
          <a:xfrm>
            <a:off x="581192" y="1888566"/>
            <a:ext cx="2628173" cy="2617694"/>
          </a:xfrm>
        </p:spPr>
        <p:txBody>
          <a:bodyPr/>
          <a:lstStyle/>
          <a:p>
            <a:r>
              <a:rPr lang="fr-FR" dirty="0"/>
              <a:t>À FAIRE</a:t>
            </a:r>
          </a:p>
          <a:p>
            <a:r>
              <a:rPr lang="fr-FR" dirty="0"/>
              <a:t>EN COURS </a:t>
            </a:r>
          </a:p>
          <a:p>
            <a:r>
              <a:rPr lang="fr-FR" dirty="0"/>
              <a:t>À TESTER</a:t>
            </a:r>
          </a:p>
          <a:p>
            <a:pPr algn="just"/>
            <a:r>
              <a:rPr lang="fr-FR" dirty="0"/>
              <a:t>TERMINÉ</a:t>
            </a:r>
          </a:p>
        </p:txBody>
      </p:sp>
      <p:sp>
        <p:nvSpPr>
          <p:cNvPr id="4" name="ZoneTexte 3">
            <a:extLst>
              <a:ext uri="{FF2B5EF4-FFF2-40B4-BE49-F238E27FC236}">
                <a16:creationId xmlns:a16="http://schemas.microsoft.com/office/drawing/2014/main" id="{A325BC4E-670E-E011-8E31-CA468BAE0E28}"/>
              </a:ext>
            </a:extLst>
          </p:cNvPr>
          <p:cNvSpPr txBox="1"/>
          <p:nvPr/>
        </p:nvSpPr>
        <p:spPr>
          <a:xfrm>
            <a:off x="581192" y="2002118"/>
            <a:ext cx="7188957" cy="369332"/>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LES LISTES DE TACHES SON ORGANISER DE FAÇON SIMPLE</a:t>
            </a:r>
          </a:p>
        </p:txBody>
      </p:sp>
      <p:pic>
        <p:nvPicPr>
          <p:cNvPr id="9" name="Image 8">
            <a:extLst>
              <a:ext uri="{FF2B5EF4-FFF2-40B4-BE49-F238E27FC236}">
                <a16:creationId xmlns:a16="http://schemas.microsoft.com/office/drawing/2014/main" id="{63FBE0EF-E692-B44C-5D6B-2FE7A753D8B6}"/>
              </a:ext>
            </a:extLst>
          </p:cNvPr>
          <p:cNvPicPr>
            <a:picLocks noChangeAspect="1"/>
          </p:cNvPicPr>
          <p:nvPr/>
        </p:nvPicPr>
        <p:blipFill>
          <a:blip r:embed="rId2"/>
          <a:stretch>
            <a:fillRect/>
          </a:stretch>
        </p:blipFill>
        <p:spPr>
          <a:xfrm>
            <a:off x="646003" y="4058523"/>
            <a:ext cx="10964805" cy="447737"/>
          </a:xfrm>
          <a:prstGeom prst="rect">
            <a:avLst/>
          </a:prstGeom>
        </p:spPr>
      </p:pic>
      <p:sp>
        <p:nvSpPr>
          <p:cNvPr id="10" name="ZoneTexte 9">
            <a:extLst>
              <a:ext uri="{FF2B5EF4-FFF2-40B4-BE49-F238E27FC236}">
                <a16:creationId xmlns:a16="http://schemas.microsoft.com/office/drawing/2014/main" id="{9B5C5046-3278-5FDB-23FF-7E0410718FFD}"/>
              </a:ext>
            </a:extLst>
          </p:cNvPr>
          <p:cNvSpPr txBox="1"/>
          <p:nvPr/>
        </p:nvSpPr>
        <p:spPr>
          <a:xfrm>
            <a:off x="599006" y="4670054"/>
            <a:ext cx="8212485" cy="369332"/>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LES TACHES SON ORGANISER PAR ORDRE DE PRIORITÉ DANS DES CARTES</a:t>
            </a:r>
          </a:p>
        </p:txBody>
      </p:sp>
      <p:pic>
        <p:nvPicPr>
          <p:cNvPr id="12" name="Image 11">
            <a:extLst>
              <a:ext uri="{FF2B5EF4-FFF2-40B4-BE49-F238E27FC236}">
                <a16:creationId xmlns:a16="http://schemas.microsoft.com/office/drawing/2014/main" id="{5100B14F-B26D-1AB0-CF91-ED31480DD35C}"/>
              </a:ext>
            </a:extLst>
          </p:cNvPr>
          <p:cNvPicPr>
            <a:picLocks noChangeAspect="1"/>
          </p:cNvPicPr>
          <p:nvPr/>
        </p:nvPicPr>
        <p:blipFill>
          <a:blip r:embed="rId3"/>
          <a:stretch>
            <a:fillRect/>
          </a:stretch>
        </p:blipFill>
        <p:spPr>
          <a:xfrm>
            <a:off x="2778875" y="5039386"/>
            <a:ext cx="3724795" cy="1267002"/>
          </a:xfrm>
          <a:prstGeom prst="rect">
            <a:avLst/>
          </a:prstGeom>
        </p:spPr>
      </p:pic>
    </p:spTree>
    <p:extLst>
      <p:ext uri="{BB962C8B-B14F-4D97-AF65-F5344CB8AC3E}">
        <p14:creationId xmlns:p14="http://schemas.microsoft.com/office/powerpoint/2010/main" val="13260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3DD36-F6EC-8E1C-187C-4BA9F26BD31E}"/>
              </a:ext>
            </a:extLst>
          </p:cNvPr>
          <p:cNvSpPr>
            <a:spLocks noGrp="1"/>
          </p:cNvSpPr>
          <p:nvPr>
            <p:ph type="title"/>
          </p:nvPr>
        </p:nvSpPr>
        <p:spPr/>
        <p:txBody>
          <a:bodyPr/>
          <a:lstStyle/>
          <a:p>
            <a:pPr algn="ctr"/>
            <a:r>
              <a:rPr lang="fr-FR" dirty="0"/>
              <a:t>DISPOSITION DES CARTES</a:t>
            </a:r>
          </a:p>
        </p:txBody>
      </p:sp>
      <p:sp>
        <p:nvSpPr>
          <p:cNvPr id="6" name="Espace réservé du contenu 5">
            <a:extLst>
              <a:ext uri="{FF2B5EF4-FFF2-40B4-BE49-F238E27FC236}">
                <a16:creationId xmlns:a16="http://schemas.microsoft.com/office/drawing/2014/main" id="{A5635580-4859-B24A-8F42-1C6ACCBBF867}"/>
              </a:ext>
            </a:extLst>
          </p:cNvPr>
          <p:cNvSpPr>
            <a:spLocks noGrp="1"/>
          </p:cNvSpPr>
          <p:nvPr>
            <p:ph idx="1"/>
          </p:nvPr>
        </p:nvSpPr>
        <p:spPr>
          <a:xfrm>
            <a:off x="444625" y="2162683"/>
            <a:ext cx="2761713" cy="3678303"/>
          </a:xfrm>
        </p:spPr>
        <p:txBody>
          <a:bodyPr/>
          <a:lstStyle/>
          <a:p>
            <a:r>
              <a:rPr lang="fr-FR" dirty="0"/>
              <a:t>TITRE DE LA CARTE</a:t>
            </a:r>
          </a:p>
          <a:p>
            <a:r>
              <a:rPr lang="fr-FR" dirty="0"/>
              <a:t>ETIQUETTES (pour la priorité et pour le poste désigner)</a:t>
            </a:r>
          </a:p>
          <a:p>
            <a:r>
              <a:rPr lang="fr-FR" dirty="0"/>
              <a:t>UNE DESCRIPTION (contenant l’objectif, la durée estimé et une image si disponible)</a:t>
            </a:r>
          </a:p>
          <a:p>
            <a:r>
              <a:rPr lang="fr-FR" dirty="0"/>
              <a:t>LA LISTE DES TACHES ,(si nécessaire)</a:t>
            </a:r>
          </a:p>
        </p:txBody>
      </p:sp>
      <p:pic>
        <p:nvPicPr>
          <p:cNvPr id="8" name="Image 7">
            <a:extLst>
              <a:ext uri="{FF2B5EF4-FFF2-40B4-BE49-F238E27FC236}">
                <a16:creationId xmlns:a16="http://schemas.microsoft.com/office/drawing/2014/main" id="{E4F8E48D-48D0-C7AB-4DED-B5ECE4B9495F}"/>
              </a:ext>
            </a:extLst>
          </p:cNvPr>
          <p:cNvPicPr>
            <a:picLocks noChangeAspect="1"/>
          </p:cNvPicPr>
          <p:nvPr/>
        </p:nvPicPr>
        <p:blipFill>
          <a:blip r:embed="rId2"/>
          <a:stretch>
            <a:fillRect/>
          </a:stretch>
        </p:blipFill>
        <p:spPr>
          <a:xfrm>
            <a:off x="5064099" y="1947745"/>
            <a:ext cx="4798794" cy="4817328"/>
          </a:xfrm>
          <a:prstGeom prst="rect">
            <a:avLst/>
          </a:prstGeom>
        </p:spPr>
      </p:pic>
      <p:sp>
        <p:nvSpPr>
          <p:cNvPr id="9" name="Flèche : droite 8">
            <a:extLst>
              <a:ext uri="{FF2B5EF4-FFF2-40B4-BE49-F238E27FC236}">
                <a16:creationId xmlns:a16="http://schemas.microsoft.com/office/drawing/2014/main" id="{A8DE891D-59D3-C31C-8D45-23ADE0A7EDF5}"/>
              </a:ext>
            </a:extLst>
          </p:cNvPr>
          <p:cNvSpPr/>
          <p:nvPr/>
        </p:nvSpPr>
        <p:spPr>
          <a:xfrm rot="20870481">
            <a:off x="3110731" y="2175037"/>
            <a:ext cx="1789840" cy="386576"/>
          </a:xfrm>
          <a:prstGeom prst="rightArrow">
            <a:avLst>
              <a:gd name="adj1" fmla="val 2789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 name="Flèche : droite 9">
            <a:extLst>
              <a:ext uri="{FF2B5EF4-FFF2-40B4-BE49-F238E27FC236}">
                <a16:creationId xmlns:a16="http://schemas.microsoft.com/office/drawing/2014/main" id="{33697075-3EAF-AC7F-E03D-38B1B3D78F8C}"/>
              </a:ext>
            </a:extLst>
          </p:cNvPr>
          <p:cNvSpPr/>
          <p:nvPr/>
        </p:nvSpPr>
        <p:spPr>
          <a:xfrm rot="20870481">
            <a:off x="3168852" y="2590654"/>
            <a:ext cx="1789840" cy="386576"/>
          </a:xfrm>
          <a:prstGeom prst="rightArrow">
            <a:avLst>
              <a:gd name="adj1" fmla="val 2789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Flèche : droite 10">
            <a:extLst>
              <a:ext uri="{FF2B5EF4-FFF2-40B4-BE49-F238E27FC236}">
                <a16:creationId xmlns:a16="http://schemas.microsoft.com/office/drawing/2014/main" id="{70751EEA-0CC8-FD13-2DFF-9AF17D7C9B1A}"/>
              </a:ext>
            </a:extLst>
          </p:cNvPr>
          <p:cNvSpPr/>
          <p:nvPr/>
        </p:nvSpPr>
        <p:spPr>
          <a:xfrm rot="20744400">
            <a:off x="3116058" y="3619684"/>
            <a:ext cx="1789840" cy="386576"/>
          </a:xfrm>
          <a:prstGeom prst="rightArrow">
            <a:avLst>
              <a:gd name="adj1" fmla="val 2789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2" name="Image 11">
            <a:extLst>
              <a:ext uri="{FF2B5EF4-FFF2-40B4-BE49-F238E27FC236}">
                <a16:creationId xmlns:a16="http://schemas.microsoft.com/office/drawing/2014/main" id="{778621B9-5B69-319E-C757-9F6E386720FA}"/>
              </a:ext>
            </a:extLst>
          </p:cNvPr>
          <p:cNvPicPr>
            <a:picLocks noChangeAspect="1"/>
          </p:cNvPicPr>
          <p:nvPr/>
        </p:nvPicPr>
        <p:blipFill>
          <a:blip r:embed="rId3"/>
          <a:stretch>
            <a:fillRect/>
          </a:stretch>
        </p:blipFill>
        <p:spPr>
          <a:xfrm rot="2785396">
            <a:off x="3176852" y="5374147"/>
            <a:ext cx="1798476" cy="621846"/>
          </a:xfrm>
          <a:prstGeom prst="rect">
            <a:avLst/>
          </a:prstGeom>
        </p:spPr>
      </p:pic>
    </p:spTree>
    <p:extLst>
      <p:ext uri="{BB962C8B-B14F-4D97-AF65-F5344CB8AC3E}">
        <p14:creationId xmlns:p14="http://schemas.microsoft.com/office/powerpoint/2010/main" val="451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7" name="Image 6" descr="Connexions numériqu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e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715850" y="5409315"/>
            <a:ext cx="10993549" cy="895244"/>
          </a:xfrm>
        </p:spPr>
        <p:txBody>
          <a:bodyPr rtlCol="0">
            <a:noAutofit/>
          </a:bodyPr>
          <a:lstStyle/>
          <a:p>
            <a:pPr algn="ctr" rtl="0"/>
            <a:r>
              <a:rPr lang="fr-FR" sz="6000" dirty="0">
                <a:solidFill>
                  <a:schemeClr val="bg1"/>
                </a:solidFill>
              </a:rPr>
              <a:t>Solutions Techniques pour Menu Maker</a:t>
            </a:r>
          </a:p>
        </p:txBody>
      </p:sp>
      <p:sp>
        <p:nvSpPr>
          <p:cNvPr id="3" name="Sous-titre 2">
            <a:extLst>
              <a:ext uri="{FF2B5EF4-FFF2-40B4-BE49-F238E27FC236}">
                <a16:creationId xmlns:a16="http://schemas.microsoft.com/office/drawing/2014/main" id="{48B6CF59-4E5B-494D-A2F7-97ADD01E6497}"/>
              </a:ext>
            </a:extLst>
          </p:cNvPr>
          <p:cNvSpPr>
            <a:spLocks noGrp="1"/>
          </p:cNvSpPr>
          <p:nvPr>
            <p:ph type="subTitle" idx="1"/>
          </p:nvPr>
        </p:nvSpPr>
        <p:spPr>
          <a:xfrm>
            <a:off x="7860716" y="745969"/>
            <a:ext cx="4066182" cy="903537"/>
          </a:xfrm>
        </p:spPr>
        <p:txBody>
          <a:bodyPr rtlCol="0">
            <a:normAutofit/>
          </a:bodyPr>
          <a:lstStyle/>
          <a:p>
            <a:pPr algn="r" rtl="0"/>
            <a:r>
              <a:rPr lang="fr-FR" dirty="0">
                <a:solidFill>
                  <a:srgbClr val="7CEBFF"/>
                </a:solidFill>
              </a:rPr>
              <a:t>20 décembre 2023</a:t>
            </a:r>
          </a:p>
          <a:p>
            <a:pPr algn="r" rtl="0"/>
            <a:r>
              <a:rPr lang="fr-FR" dirty="0">
                <a:solidFill>
                  <a:srgbClr val="7CEBFF"/>
                </a:solidFill>
              </a:rPr>
              <a:t>Capirchio eddy</a:t>
            </a:r>
          </a:p>
          <a:p>
            <a:pPr rtl="0"/>
            <a:endParaRPr lang="fr-FR" dirty="0">
              <a:solidFill>
                <a:srgbClr val="7CEBFF"/>
              </a:solidFill>
            </a:endParaRPr>
          </a:p>
        </p:txBody>
      </p:sp>
      <p:pic>
        <p:nvPicPr>
          <p:cNvPr id="5" name="Image 4">
            <a:extLst>
              <a:ext uri="{FF2B5EF4-FFF2-40B4-BE49-F238E27FC236}">
                <a16:creationId xmlns:a16="http://schemas.microsoft.com/office/drawing/2014/main" id="{FF6FC19F-143D-0DA8-5FB3-3B24CCDEE17A}"/>
              </a:ext>
            </a:extLst>
          </p:cNvPr>
          <p:cNvPicPr>
            <a:picLocks noChangeAspect="1"/>
          </p:cNvPicPr>
          <p:nvPr/>
        </p:nvPicPr>
        <p:blipFill>
          <a:blip r:embed="rId4"/>
          <a:stretch>
            <a:fillRect/>
          </a:stretch>
        </p:blipFill>
        <p:spPr>
          <a:xfrm>
            <a:off x="3160945" y="1638056"/>
            <a:ext cx="5865090" cy="2322575"/>
          </a:xfrm>
          <a:prstGeom prst="rect">
            <a:avLst/>
          </a:prstGeom>
        </p:spPr>
      </p:pic>
    </p:spTree>
    <p:extLst>
      <p:ext uri="{BB962C8B-B14F-4D97-AF65-F5344CB8AC3E}">
        <p14:creationId xmlns:p14="http://schemas.microsoft.com/office/powerpoint/2010/main" val="2780339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 2">
            <a:extLst>
              <a:ext uri="{FF2B5EF4-FFF2-40B4-BE49-F238E27FC236}">
                <a16:creationId xmlns:a16="http://schemas.microsoft.com/office/drawing/2014/main" id="{C5B64438-B724-5AD2-30F8-BB1C8A72C5EB}"/>
              </a:ext>
            </a:extLst>
          </p:cNvPr>
          <p:cNvGraphicFramePr>
            <a:graphicFrameLocks noChangeAspect="1"/>
          </p:cNvGraphicFramePr>
          <p:nvPr>
            <p:extLst>
              <p:ext uri="{D42A27DB-BD31-4B8C-83A1-F6EECF244321}">
                <p14:modId xmlns:p14="http://schemas.microsoft.com/office/powerpoint/2010/main" val="1336730239"/>
              </p:ext>
            </p:extLst>
          </p:nvPr>
        </p:nvGraphicFramePr>
        <p:xfrm>
          <a:off x="1665288" y="979488"/>
          <a:ext cx="8863012" cy="4895850"/>
        </p:xfrm>
        <a:graphic>
          <a:graphicData uri="http://schemas.openxmlformats.org/presentationml/2006/ole">
            <mc:AlternateContent xmlns:mc="http://schemas.openxmlformats.org/markup-compatibility/2006">
              <mc:Choice xmlns:v="urn:schemas-microsoft-com:vml" Requires="v">
                <p:oleObj name="Document" r:id="rId2" imgW="8863238" imgH="4895615" progId="Word.Document.12">
                  <p:embed/>
                </p:oleObj>
              </mc:Choice>
              <mc:Fallback>
                <p:oleObj name="Document" r:id="rId2" imgW="8863238" imgH="4895615" progId="Word.Document.12">
                  <p:embed/>
                  <p:pic>
                    <p:nvPicPr>
                      <p:cNvPr id="0" name=""/>
                      <p:cNvPicPr/>
                      <p:nvPr/>
                    </p:nvPicPr>
                    <p:blipFill>
                      <a:blip r:embed="rId3"/>
                      <a:stretch>
                        <a:fillRect/>
                      </a:stretch>
                    </p:blipFill>
                    <p:spPr>
                      <a:xfrm>
                        <a:off x="1665288" y="979488"/>
                        <a:ext cx="8863012" cy="4895850"/>
                      </a:xfrm>
                      <a:prstGeom prst="rect">
                        <a:avLst/>
                      </a:prstGeom>
                    </p:spPr>
                  </p:pic>
                </p:oleObj>
              </mc:Fallback>
            </mc:AlternateContent>
          </a:graphicData>
        </a:graphic>
      </p:graphicFrame>
    </p:spTree>
    <p:extLst>
      <p:ext uri="{BB962C8B-B14F-4D97-AF65-F5344CB8AC3E}">
        <p14:creationId xmlns:p14="http://schemas.microsoft.com/office/powerpoint/2010/main" val="398629004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D49E8F21-1F2F-E1CD-C248-6F41E42147BA}"/>
              </a:ext>
            </a:extLst>
          </p:cNvPr>
          <p:cNvPicPr>
            <a:picLocks noChangeAspect="1"/>
          </p:cNvPicPr>
          <p:nvPr/>
        </p:nvPicPr>
        <p:blipFill>
          <a:blip r:embed="rId3"/>
          <a:stretch>
            <a:fillRect/>
          </a:stretch>
        </p:blipFill>
        <p:spPr>
          <a:xfrm>
            <a:off x="2049961" y="3363402"/>
            <a:ext cx="8092078" cy="3494598"/>
          </a:xfrm>
          <a:prstGeom prst="rect">
            <a:avLst/>
          </a:prstGeom>
        </p:spPr>
      </p:pic>
      <p:sp>
        <p:nvSpPr>
          <p:cNvPr id="2" name="Titre 1">
            <a:extLst>
              <a:ext uri="{FF2B5EF4-FFF2-40B4-BE49-F238E27FC236}">
                <a16:creationId xmlns:a16="http://schemas.microsoft.com/office/drawing/2014/main" id="{921633EB-7DCB-4DDC-80AF-C885A3EE1245}"/>
              </a:ext>
            </a:extLst>
          </p:cNvPr>
          <p:cNvSpPr>
            <a:spLocks noGrp="1"/>
          </p:cNvSpPr>
          <p:nvPr>
            <p:ph type="title"/>
          </p:nvPr>
        </p:nvSpPr>
        <p:spPr>
          <a:xfrm>
            <a:off x="512283" y="927650"/>
            <a:ext cx="11029616" cy="533025"/>
          </a:xfrm>
        </p:spPr>
        <p:txBody>
          <a:bodyPr rtlCol="0">
            <a:normAutofit/>
          </a:bodyPr>
          <a:lstStyle/>
          <a:p>
            <a:pPr algn="ctr" rtl="0"/>
            <a:r>
              <a:rPr lang="fr-FR" dirty="0"/>
              <a:t>1. Backend</a:t>
            </a:r>
          </a:p>
        </p:txBody>
      </p:sp>
      <p:sp>
        <p:nvSpPr>
          <p:cNvPr id="5" name="ZoneTexte 4">
            <a:extLst>
              <a:ext uri="{FF2B5EF4-FFF2-40B4-BE49-F238E27FC236}">
                <a16:creationId xmlns:a16="http://schemas.microsoft.com/office/drawing/2014/main" id="{D91EC25F-755F-06C9-F1AD-D4093FEFD7C3}"/>
              </a:ext>
            </a:extLst>
          </p:cNvPr>
          <p:cNvSpPr txBox="1"/>
          <p:nvPr/>
        </p:nvSpPr>
        <p:spPr>
          <a:xfrm>
            <a:off x="512282" y="1955300"/>
            <a:ext cx="6484866" cy="175432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J’ai choisi Node.js avec Express.js pour: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Sa rapidité de développement grâce à JavaScript côté serveur.</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Une grande communauté et un écosystème riche pour le support et les modules.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6" name="Image 5">
            <a:extLst>
              <a:ext uri="{FF2B5EF4-FFF2-40B4-BE49-F238E27FC236}">
                <a16:creationId xmlns:a16="http://schemas.microsoft.com/office/drawing/2014/main" id="{5BC6ACEE-8452-0DE2-11FC-1F9F3DAE5602}"/>
              </a:ext>
            </a:extLst>
          </p:cNvPr>
          <p:cNvPicPr>
            <a:picLocks noChangeAspect="1"/>
          </p:cNvPicPr>
          <p:nvPr/>
        </p:nvPicPr>
        <p:blipFill>
          <a:blip r:embed="rId4"/>
          <a:stretch>
            <a:fillRect/>
          </a:stretch>
        </p:blipFill>
        <p:spPr>
          <a:xfrm>
            <a:off x="7604847" y="2190581"/>
            <a:ext cx="3408790" cy="1027650"/>
          </a:xfrm>
          <a:prstGeom prst="rect">
            <a:avLst/>
          </a:prstGeom>
        </p:spPr>
      </p:pic>
    </p:spTree>
    <p:extLst>
      <p:ext uri="{BB962C8B-B14F-4D97-AF65-F5344CB8AC3E}">
        <p14:creationId xmlns:p14="http://schemas.microsoft.com/office/powerpoint/2010/main" val="478035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9149826-76FF-4D69-B679-30E387F57BB8}"/>
              </a:ext>
            </a:extLst>
          </p:cNvPr>
          <p:cNvSpPr txBox="1"/>
          <p:nvPr/>
        </p:nvSpPr>
        <p:spPr>
          <a:xfrm>
            <a:off x="455254" y="2034364"/>
            <a:ext cx="3350425"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Base de données: MongoDB</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Sa souplesse du modèle de données pour des structures flexibles.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Capacité à gérer un grand volume de données.</a:t>
            </a:r>
          </a:p>
        </p:txBody>
      </p:sp>
      <p:sp>
        <p:nvSpPr>
          <p:cNvPr id="4" name="Rectangle 3">
            <a:extLst>
              <a:ext uri="{FF2B5EF4-FFF2-40B4-BE49-F238E27FC236}">
                <a16:creationId xmlns:a16="http://schemas.microsoft.com/office/drawing/2014/main" id="{2CDC37A7-FB3D-DBB7-D548-7B4D8EE83A62}"/>
              </a:ext>
            </a:extLst>
          </p:cNvPr>
          <p:cNvSpPr/>
          <p:nvPr/>
        </p:nvSpPr>
        <p:spPr>
          <a:xfrm>
            <a:off x="4100429" y="3219767"/>
            <a:ext cx="2333950" cy="2216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Söhne Mono"/>
                <a:ea typeface="+mn-ea"/>
                <a:cs typeface="+mn-cs"/>
              </a:rPr>
              <a:t>Utilisateurs _id: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ObjectId</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nom: Bob email: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bob@gmail,fr</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mot_de_passe</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test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autres_champs</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a:t>
            </a:r>
            <a:endPar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5" name="Rectangle 4">
            <a:extLst>
              <a:ext uri="{FF2B5EF4-FFF2-40B4-BE49-F238E27FC236}">
                <a16:creationId xmlns:a16="http://schemas.microsoft.com/office/drawing/2014/main" id="{972673C9-7866-86DB-4ABB-086D0987AFCC}"/>
              </a:ext>
            </a:extLst>
          </p:cNvPr>
          <p:cNvSpPr/>
          <p:nvPr/>
        </p:nvSpPr>
        <p:spPr>
          <a:xfrm>
            <a:off x="6833139" y="3052789"/>
            <a:ext cx="2472853" cy="33596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Söhne Mono"/>
                <a:ea typeface="+mn-ea"/>
                <a:cs typeface="+mn-cs"/>
              </a:rPr>
              <a:t>Menus _id: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ObjectId</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id_utilisateur</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ObjectId</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(référence à un utilisateur)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nom_menu</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menu1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plat_principal</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Mon plat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entrees</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Mon entrées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Söhne Mono"/>
                <a:ea typeface="+mn-ea"/>
                <a:cs typeface="+mn-cs"/>
              </a:rPr>
              <a:t> desserts: Mon dessert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autres_champs</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a:t>
            </a:r>
            <a:endPar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6" name="Rectangle 5">
            <a:extLst>
              <a:ext uri="{FF2B5EF4-FFF2-40B4-BE49-F238E27FC236}">
                <a16:creationId xmlns:a16="http://schemas.microsoft.com/office/drawing/2014/main" id="{CB45B195-9515-E2E5-8C54-59E544AEA5F6}"/>
              </a:ext>
            </a:extLst>
          </p:cNvPr>
          <p:cNvSpPr/>
          <p:nvPr/>
        </p:nvSpPr>
        <p:spPr>
          <a:xfrm>
            <a:off x="9631015" y="2754873"/>
            <a:ext cx="1964631" cy="35647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Söhne Mono"/>
                <a:ea typeface="+mn-ea"/>
                <a:cs typeface="+mn-cs"/>
              </a:rPr>
              <a:t>Paramètres _id: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ObjectId</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id_utilisateur</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ObjectId</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(référence à un utilisateur)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couleur_menu</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rouge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Söhne Mono"/>
                <a:ea typeface="+mn-ea"/>
                <a:cs typeface="+mn-cs"/>
              </a:rPr>
              <a:t> typographie: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arial</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a:t>
            </a:r>
            <a:r>
              <a:rPr kumimoji="0" lang="fr-FR" sz="1800" b="0" i="0" u="none" strike="noStrike" kern="1200" cap="none" spc="0" normalizeH="0" baseline="0" noProof="0" dirty="0" err="1">
                <a:ln>
                  <a:noFill/>
                </a:ln>
                <a:solidFill>
                  <a:srgbClr val="FFFFFF"/>
                </a:solidFill>
                <a:effectLst/>
                <a:uLnTx/>
                <a:uFillTx/>
                <a:latin typeface="Söhne Mono"/>
                <a:ea typeface="+mn-ea"/>
                <a:cs typeface="+mn-cs"/>
              </a:rPr>
              <a:t>autres_champs</a:t>
            </a:r>
            <a:r>
              <a:rPr kumimoji="0" lang="fr-FR" sz="1800" b="0" i="0" u="none" strike="noStrike" kern="1200" cap="none" spc="0" normalizeH="0" baseline="0" noProof="0" dirty="0">
                <a:ln>
                  <a:noFill/>
                </a:ln>
                <a:solidFill>
                  <a:srgbClr val="FFFFFF"/>
                </a:solidFill>
                <a:effectLst/>
                <a:uLnTx/>
                <a:uFillTx/>
                <a:latin typeface="Söhne Mono"/>
                <a:ea typeface="+mn-ea"/>
                <a:cs typeface="+mn-cs"/>
              </a:rPr>
              <a:t>: ...</a:t>
            </a:r>
            <a:endPar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cxnSp>
        <p:nvCxnSpPr>
          <p:cNvPr id="7" name="Connecteur droit avec flèche 6">
            <a:extLst>
              <a:ext uri="{FF2B5EF4-FFF2-40B4-BE49-F238E27FC236}">
                <a16:creationId xmlns:a16="http://schemas.microsoft.com/office/drawing/2014/main" id="{E4507CCF-4B71-52A3-2910-21E0030F86DE}"/>
              </a:ext>
            </a:extLst>
          </p:cNvPr>
          <p:cNvCxnSpPr>
            <a:cxnSpLocks/>
          </p:cNvCxnSpPr>
          <p:nvPr/>
        </p:nvCxnSpPr>
        <p:spPr>
          <a:xfrm flipV="1">
            <a:off x="6476578" y="3919993"/>
            <a:ext cx="333042" cy="136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4C0C6747-48BC-2BDF-0D90-BCCBC4AACFAE}"/>
              </a:ext>
            </a:extLst>
          </p:cNvPr>
          <p:cNvCxnSpPr/>
          <p:nvPr/>
        </p:nvCxnSpPr>
        <p:spPr>
          <a:xfrm>
            <a:off x="9233288" y="3786145"/>
            <a:ext cx="370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854EEA28-0553-01FC-444B-E9989BAC4D9B}"/>
              </a:ext>
            </a:extLst>
          </p:cNvPr>
          <p:cNvPicPr>
            <a:picLocks noChangeAspect="1"/>
          </p:cNvPicPr>
          <p:nvPr/>
        </p:nvPicPr>
        <p:blipFill>
          <a:blip r:embed="rId2"/>
          <a:stretch>
            <a:fillRect/>
          </a:stretch>
        </p:blipFill>
        <p:spPr>
          <a:xfrm>
            <a:off x="4853694" y="808731"/>
            <a:ext cx="2333951" cy="905001"/>
          </a:xfrm>
          <a:prstGeom prst="rect">
            <a:avLst/>
          </a:prstGeom>
        </p:spPr>
      </p:pic>
      <p:sp>
        <p:nvSpPr>
          <p:cNvPr id="14" name="Rectangle 13">
            <a:extLst>
              <a:ext uri="{FF2B5EF4-FFF2-40B4-BE49-F238E27FC236}">
                <a16:creationId xmlns:a16="http://schemas.microsoft.com/office/drawing/2014/main" id="{58974B98-7A01-F1A9-AD15-BEB4957524E0}"/>
              </a:ext>
            </a:extLst>
          </p:cNvPr>
          <p:cNvSpPr/>
          <p:nvPr/>
        </p:nvSpPr>
        <p:spPr>
          <a:xfrm>
            <a:off x="4329446" y="2524282"/>
            <a:ext cx="1876508" cy="361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rPr>
              <a:t>Collection:</a:t>
            </a:r>
          </a:p>
        </p:txBody>
      </p:sp>
      <p:sp>
        <p:nvSpPr>
          <p:cNvPr id="15" name="Rectangle 14">
            <a:extLst>
              <a:ext uri="{FF2B5EF4-FFF2-40B4-BE49-F238E27FC236}">
                <a16:creationId xmlns:a16="http://schemas.microsoft.com/office/drawing/2014/main" id="{F3A54755-F00B-0C3C-0E3E-2A54676EF1F9}"/>
              </a:ext>
            </a:extLst>
          </p:cNvPr>
          <p:cNvSpPr/>
          <p:nvPr/>
        </p:nvSpPr>
        <p:spPr>
          <a:xfrm>
            <a:off x="7131311" y="2343517"/>
            <a:ext cx="1876508" cy="361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rPr>
              <a:t>Collection:</a:t>
            </a:r>
          </a:p>
        </p:txBody>
      </p:sp>
      <p:sp>
        <p:nvSpPr>
          <p:cNvPr id="16" name="Rectangle 15">
            <a:extLst>
              <a:ext uri="{FF2B5EF4-FFF2-40B4-BE49-F238E27FC236}">
                <a16:creationId xmlns:a16="http://schemas.microsoft.com/office/drawing/2014/main" id="{B094A7BA-50E6-D982-7BF5-FACA746547CD}"/>
              </a:ext>
            </a:extLst>
          </p:cNvPr>
          <p:cNvSpPr/>
          <p:nvPr/>
        </p:nvSpPr>
        <p:spPr>
          <a:xfrm>
            <a:off x="9645851" y="2117224"/>
            <a:ext cx="1876508" cy="361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rPr>
              <a:t>Collection:</a:t>
            </a:r>
          </a:p>
        </p:txBody>
      </p:sp>
      <p:cxnSp>
        <p:nvCxnSpPr>
          <p:cNvPr id="17" name="Connecteur droit avec flèche 16">
            <a:extLst>
              <a:ext uri="{FF2B5EF4-FFF2-40B4-BE49-F238E27FC236}">
                <a16:creationId xmlns:a16="http://schemas.microsoft.com/office/drawing/2014/main" id="{4DE0D33A-CEFC-2574-7304-FF5201586F10}"/>
              </a:ext>
            </a:extLst>
          </p:cNvPr>
          <p:cNvCxnSpPr>
            <a:cxnSpLocks/>
          </p:cNvCxnSpPr>
          <p:nvPr/>
        </p:nvCxnSpPr>
        <p:spPr>
          <a:xfrm>
            <a:off x="5248180" y="2885812"/>
            <a:ext cx="0" cy="33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3CF01C84-456B-0F16-E8E6-0AA893E815E3}"/>
              </a:ext>
            </a:extLst>
          </p:cNvPr>
          <p:cNvCxnSpPr>
            <a:cxnSpLocks/>
          </p:cNvCxnSpPr>
          <p:nvPr/>
        </p:nvCxnSpPr>
        <p:spPr>
          <a:xfrm>
            <a:off x="8115613" y="2715419"/>
            <a:ext cx="0" cy="333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A13A945D-4F94-BA98-FA29-E699DAAF9C24}"/>
              </a:ext>
            </a:extLst>
          </p:cNvPr>
          <p:cNvCxnSpPr>
            <a:cxnSpLocks/>
          </p:cNvCxnSpPr>
          <p:nvPr/>
        </p:nvCxnSpPr>
        <p:spPr>
          <a:xfrm>
            <a:off x="10584105" y="2505478"/>
            <a:ext cx="0" cy="24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05FE069-67A5-57B0-2217-3EE096929E5F}"/>
              </a:ext>
            </a:extLst>
          </p:cNvPr>
          <p:cNvSpPr/>
          <p:nvPr/>
        </p:nvSpPr>
        <p:spPr>
          <a:xfrm>
            <a:off x="3919994" y="1971669"/>
            <a:ext cx="7776374" cy="46676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27" name="Connecteur droit avec flèche 26">
            <a:extLst>
              <a:ext uri="{FF2B5EF4-FFF2-40B4-BE49-F238E27FC236}">
                <a16:creationId xmlns:a16="http://schemas.microsoft.com/office/drawing/2014/main" id="{42072D5D-03DA-0850-C7E8-C83EB97652C0}"/>
              </a:ext>
            </a:extLst>
          </p:cNvPr>
          <p:cNvCxnSpPr/>
          <p:nvPr/>
        </p:nvCxnSpPr>
        <p:spPr>
          <a:xfrm>
            <a:off x="3549592" y="5353877"/>
            <a:ext cx="370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7E81757-C55D-3548-F7E4-77263FFC9964}"/>
              </a:ext>
            </a:extLst>
          </p:cNvPr>
          <p:cNvSpPr/>
          <p:nvPr/>
        </p:nvSpPr>
        <p:spPr>
          <a:xfrm>
            <a:off x="1359673" y="5160397"/>
            <a:ext cx="2161561" cy="333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Gill Sans MT" panose="020B0502020104020203"/>
                <a:ea typeface="+mn-ea"/>
                <a:cs typeface="+mn-cs"/>
              </a:rPr>
              <a:t>Base de données</a:t>
            </a:r>
          </a:p>
        </p:txBody>
      </p:sp>
    </p:spTree>
    <p:extLst>
      <p:ext uri="{BB962C8B-B14F-4D97-AF65-F5344CB8AC3E}">
        <p14:creationId xmlns:p14="http://schemas.microsoft.com/office/powerpoint/2010/main" val="1456775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B31096A-B9E2-DEF6-4CD6-5D005CE8F442}"/>
              </a:ext>
            </a:extLst>
          </p:cNvPr>
          <p:cNvSpPr txBox="1"/>
          <p:nvPr/>
        </p:nvSpPr>
        <p:spPr>
          <a:xfrm>
            <a:off x="725557" y="2835636"/>
            <a:ext cx="6094674"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Authentification: </a:t>
            </a:r>
            <a:r>
              <a:rPr kumimoji="0" lang="fr-FR" sz="1800" b="0" i="0" u="none" strike="noStrike" kern="1200" cap="none" spc="0" normalizeH="0" baseline="0" noProof="0" dirty="0" err="1">
                <a:ln>
                  <a:noFill/>
                </a:ln>
                <a:solidFill>
                  <a:prstClr val="black"/>
                </a:solidFill>
                <a:effectLst/>
                <a:uLnTx/>
                <a:uFillTx/>
                <a:latin typeface="Gill Sans MT" panose="020B0502020104020203"/>
                <a:ea typeface="+mn-ea"/>
                <a:cs typeface="+mn-cs"/>
              </a:rPr>
              <a:t>Firebase</a:t>
            </a: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 </a:t>
            </a:r>
            <a:r>
              <a:rPr kumimoji="0" lang="fr-FR" sz="1800" b="0" i="0" u="none" strike="noStrike" kern="1200" cap="none" spc="0" normalizeH="0" baseline="0" noProof="0" dirty="0" err="1">
                <a:ln>
                  <a:noFill/>
                </a:ln>
                <a:solidFill>
                  <a:prstClr val="black"/>
                </a:solidFill>
                <a:effectLst/>
                <a:uLnTx/>
                <a:uFillTx/>
                <a:latin typeface="Gill Sans MT" panose="020B0502020104020203"/>
                <a:ea typeface="+mn-ea"/>
                <a:cs typeface="+mn-cs"/>
              </a:rPr>
              <a:t>Authentication</a:t>
            </a: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Sécurité renforcée avec un service d'authentification robuste.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Gestion des utilisateurs simplifiée avec des fonctionnalités prêtes à l'emploi.</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2050" name="Picture 2" descr="Logo blanc Firebase PNG transparents - StickPNG">
            <a:extLst>
              <a:ext uri="{FF2B5EF4-FFF2-40B4-BE49-F238E27FC236}">
                <a16:creationId xmlns:a16="http://schemas.microsoft.com/office/drawing/2014/main" id="{F8EC7EAA-910F-0A80-C872-E0C5E3F26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519" y="755374"/>
            <a:ext cx="3112961" cy="8915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es liens font ce qu'il faut pour la plateforme">
            <a:extLst>
              <a:ext uri="{FF2B5EF4-FFF2-40B4-BE49-F238E27FC236}">
                <a16:creationId xmlns:a16="http://schemas.microsoft.com/office/drawing/2014/main" id="{99420846-F250-77A9-5AB6-E2894FC0A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901" y="2577984"/>
            <a:ext cx="4527344" cy="254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57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e react redux tailwind css website">
            <a:extLst>
              <a:ext uri="{FF2B5EF4-FFF2-40B4-BE49-F238E27FC236}">
                <a16:creationId xmlns:a16="http://schemas.microsoft.com/office/drawing/2014/main" id="{EF58D424-F083-4B8B-2FDC-A5F5E58C2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7540" y="2040702"/>
            <a:ext cx="6973294" cy="4183977"/>
          </a:xfrm>
          <a:prstGeom prst="rect">
            <a:avLst/>
          </a:prstGeom>
          <a:noFill/>
          <a:extLst>
            <a:ext uri="{909E8E84-426E-40DD-AFC4-6F175D3DCCD1}">
              <a14:hiddenFill xmlns:a14="http://schemas.microsoft.com/office/drawing/2010/main">
                <a:solidFill>
                  <a:srgbClr val="FFFFFF"/>
                </a:solidFill>
              </a14:hiddenFill>
            </a:ext>
          </a:extLst>
        </p:spPr>
      </p:pic>
      <p:sp>
        <p:nvSpPr>
          <p:cNvPr id="5" name="Titre 1">
            <a:extLst>
              <a:ext uri="{FF2B5EF4-FFF2-40B4-BE49-F238E27FC236}">
                <a16:creationId xmlns:a16="http://schemas.microsoft.com/office/drawing/2014/main" id="{19DBE687-06E1-4F3E-9D0E-D830DC682E5E}"/>
              </a:ext>
            </a:extLst>
          </p:cNvPr>
          <p:cNvSpPr>
            <a:spLocks noGrp="1"/>
          </p:cNvSpPr>
          <p:nvPr>
            <p:ph type="title"/>
          </p:nvPr>
        </p:nvSpPr>
        <p:spPr>
          <a:xfrm>
            <a:off x="581192" y="898497"/>
            <a:ext cx="11029616" cy="604299"/>
          </a:xfrm>
        </p:spPr>
        <p:txBody>
          <a:bodyPr>
            <a:normAutofit/>
          </a:bodyPr>
          <a:lstStyle/>
          <a:p>
            <a:pPr algn="ctr"/>
            <a:r>
              <a:rPr lang="fr-FR" dirty="0"/>
              <a:t>2. Frontend</a:t>
            </a:r>
          </a:p>
        </p:txBody>
      </p:sp>
    </p:spTree>
    <p:extLst>
      <p:ext uri="{BB962C8B-B14F-4D97-AF65-F5344CB8AC3E}">
        <p14:creationId xmlns:p14="http://schemas.microsoft.com/office/powerpoint/2010/main" val="2287608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0E3"/>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F4A4E7-5316-7A8B-D611-EE517FE333AB}"/>
              </a:ext>
            </a:extLst>
          </p:cNvPr>
          <p:cNvSpPr>
            <a:spLocks noGrp="1"/>
          </p:cNvSpPr>
          <p:nvPr>
            <p:ph type="title"/>
          </p:nvPr>
        </p:nvSpPr>
        <p:spPr>
          <a:xfrm>
            <a:off x="4374571" y="74181"/>
            <a:ext cx="4617029" cy="902566"/>
          </a:xfrm>
        </p:spPr>
        <p:txBody>
          <a:bodyPr>
            <a:noAutofit/>
          </a:bodyPr>
          <a:lstStyle/>
          <a:p>
            <a:r>
              <a:rPr lang="fr-FR" sz="3600" dirty="0">
                <a:latin typeface="+mn-lt"/>
              </a:rPr>
              <a:t>Choix de l’outil de veille</a:t>
            </a:r>
          </a:p>
        </p:txBody>
      </p:sp>
      <p:sp>
        <p:nvSpPr>
          <p:cNvPr id="5" name="Espace réservé du contenu 4">
            <a:extLst>
              <a:ext uri="{FF2B5EF4-FFF2-40B4-BE49-F238E27FC236}">
                <a16:creationId xmlns:a16="http://schemas.microsoft.com/office/drawing/2014/main" id="{1C3CF221-A569-5EDB-C431-786F930584E9}"/>
              </a:ext>
            </a:extLst>
          </p:cNvPr>
          <p:cNvSpPr>
            <a:spLocks noGrp="1"/>
          </p:cNvSpPr>
          <p:nvPr>
            <p:ph idx="1"/>
          </p:nvPr>
        </p:nvSpPr>
        <p:spPr>
          <a:xfrm>
            <a:off x="436418" y="4606635"/>
            <a:ext cx="10917382" cy="1570327"/>
          </a:xfrm>
        </p:spPr>
        <p:txBody>
          <a:bodyPr>
            <a:normAutofit lnSpcReduction="10000"/>
          </a:bodyPr>
          <a:lstStyle/>
          <a:p>
            <a:pPr marL="0" indent="0">
              <a:buNone/>
            </a:pPr>
            <a:r>
              <a:rPr lang="fr-FR" dirty="0">
                <a:latin typeface="+mj-lt"/>
              </a:rPr>
              <a:t>J’ai sélectionné </a:t>
            </a:r>
            <a:r>
              <a:rPr lang="fr-FR" dirty="0" err="1">
                <a:latin typeface="+mj-lt"/>
              </a:rPr>
              <a:t>Wakelet</a:t>
            </a:r>
            <a:r>
              <a:rPr lang="fr-FR" dirty="0">
                <a:latin typeface="+mj-lt"/>
              </a:rPr>
              <a:t> comme outil de veille pour sa polyvalence, il me permet de collecter et d'organiser des ressources de manière structurée. Ses fonctionnalités intuitives et son interface conviviale m’offre un espace dédié à chaque thème de veille.</a:t>
            </a:r>
          </a:p>
        </p:txBody>
      </p:sp>
      <p:pic>
        <p:nvPicPr>
          <p:cNvPr id="7" name="Image 6">
            <a:extLst>
              <a:ext uri="{FF2B5EF4-FFF2-40B4-BE49-F238E27FC236}">
                <a16:creationId xmlns:a16="http://schemas.microsoft.com/office/drawing/2014/main" id="{2E9BC752-4DCB-AB34-532E-441D8190F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37618"/>
            <a:ext cx="12192000" cy="3452728"/>
          </a:xfrm>
          <a:prstGeom prst="rect">
            <a:avLst/>
          </a:prstGeom>
        </p:spPr>
      </p:pic>
    </p:spTree>
    <p:extLst>
      <p:ext uri="{BB962C8B-B14F-4D97-AF65-F5344CB8AC3E}">
        <p14:creationId xmlns:p14="http://schemas.microsoft.com/office/powerpoint/2010/main" val="2508325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20231225-1501-58.8929458">
            <a:hlinkClick r:id="" action="ppaction://media"/>
            <a:extLst>
              <a:ext uri="{FF2B5EF4-FFF2-40B4-BE49-F238E27FC236}">
                <a16:creationId xmlns:a16="http://schemas.microsoft.com/office/drawing/2014/main" id="{3AC625BE-2D5F-865C-7EAD-ACBED52C64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70831" y="2252797"/>
            <a:ext cx="3927944" cy="3373758"/>
          </a:xfrm>
          <a:prstGeom prst="rect">
            <a:avLst/>
          </a:prstGeom>
        </p:spPr>
      </p:pic>
      <p:sp>
        <p:nvSpPr>
          <p:cNvPr id="10" name="ZoneTexte 9">
            <a:extLst>
              <a:ext uri="{FF2B5EF4-FFF2-40B4-BE49-F238E27FC236}">
                <a16:creationId xmlns:a16="http://schemas.microsoft.com/office/drawing/2014/main" id="{701855D5-0CA9-6664-1FC7-42A577E011FB}"/>
              </a:ext>
            </a:extLst>
          </p:cNvPr>
          <p:cNvSpPr txBox="1"/>
          <p:nvPr/>
        </p:nvSpPr>
        <p:spPr>
          <a:xfrm>
            <a:off x="582432" y="2872998"/>
            <a:ext cx="6094674"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 </a:t>
            </a:r>
            <a:r>
              <a:rPr kumimoji="0" lang="fr-FR" sz="1800" b="1" i="0" u="none" strike="noStrike" kern="1200" cap="none" spc="0" normalizeH="0" baseline="0" noProof="0" dirty="0">
                <a:ln>
                  <a:noFill/>
                </a:ln>
                <a:solidFill>
                  <a:prstClr val="black"/>
                </a:solidFill>
                <a:effectLst/>
                <a:uLnTx/>
                <a:uFillTx/>
                <a:latin typeface="Söhne"/>
                <a:ea typeface="+mn-ea"/>
                <a:cs typeface="+mn-cs"/>
              </a:rPr>
              <a:t>Utilisation de React.js avec </a:t>
            </a:r>
            <a:r>
              <a:rPr kumimoji="0" lang="fr-FR" sz="1800" b="1" i="0" u="none" strike="noStrike" kern="1200" cap="none" spc="0" normalizeH="0" baseline="0" noProof="0" dirty="0" err="1">
                <a:ln>
                  <a:noFill/>
                </a:ln>
                <a:solidFill>
                  <a:prstClr val="black"/>
                </a:solidFill>
                <a:effectLst/>
                <a:uLnTx/>
                <a:uFillTx/>
                <a:latin typeface="Söhne"/>
                <a:ea typeface="+mn-ea"/>
                <a:cs typeface="+mn-cs"/>
              </a:rPr>
              <a:t>Redux</a:t>
            </a:r>
            <a:r>
              <a:rPr kumimoji="0" lang="fr-FR" sz="1800" b="0" i="0" u="none" strike="noStrike" kern="1200" cap="none" spc="0" normalizeH="0" baseline="0" noProof="0" dirty="0">
                <a:ln>
                  <a:noFill/>
                </a:ln>
                <a:solidFill>
                  <a:srgbClr val="D1D5DB"/>
                </a:solidFill>
                <a:effectLst/>
                <a:uLnTx/>
                <a:uFillTx/>
                <a:latin typeface="Söhne"/>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D1D5DB"/>
              </a:solidFill>
              <a:effectLst/>
              <a:uLnTx/>
              <a:uFillTx/>
              <a:latin typeface="Söhne"/>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Réactivité et performance d'interface utilisateur.</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Gestion unifiée de l'état pour un développement et une maintenance simplifiés.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Interface utilisateur </a:t>
            </a:r>
            <a:r>
              <a:rPr kumimoji="0" lang="fr-FR" sz="1800" b="0" i="0" u="none" strike="noStrike" kern="1200" cap="none" spc="0" normalizeH="0" baseline="0" noProof="0" dirty="0" err="1">
                <a:ln>
                  <a:noFill/>
                </a:ln>
                <a:solidFill>
                  <a:prstClr val="black"/>
                </a:solidFill>
                <a:effectLst/>
                <a:uLnTx/>
                <a:uFillTx/>
                <a:latin typeface="Gill Sans MT" panose="020B0502020104020203"/>
                <a:ea typeface="+mn-ea"/>
                <a:cs typeface="+mn-cs"/>
              </a:rPr>
              <a:t>React</a:t>
            </a: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 avec des composants interactifs:</a:t>
            </a:r>
          </a:p>
        </p:txBody>
      </p:sp>
      <p:pic>
        <p:nvPicPr>
          <p:cNvPr id="15" name="Image 14">
            <a:extLst>
              <a:ext uri="{FF2B5EF4-FFF2-40B4-BE49-F238E27FC236}">
                <a16:creationId xmlns:a16="http://schemas.microsoft.com/office/drawing/2014/main" id="{AB470E49-E6CA-275E-D056-B0EE9FCB65F0}"/>
              </a:ext>
            </a:extLst>
          </p:cNvPr>
          <p:cNvPicPr>
            <a:picLocks noChangeAspect="1"/>
          </p:cNvPicPr>
          <p:nvPr/>
        </p:nvPicPr>
        <p:blipFill>
          <a:blip r:embed="rId5"/>
          <a:stretch>
            <a:fillRect/>
          </a:stretch>
        </p:blipFill>
        <p:spPr>
          <a:xfrm>
            <a:off x="5124910" y="721953"/>
            <a:ext cx="1800676" cy="1037864"/>
          </a:xfrm>
          <a:prstGeom prst="rect">
            <a:avLst/>
          </a:prstGeom>
        </p:spPr>
      </p:pic>
    </p:spTree>
    <p:extLst>
      <p:ext uri="{BB962C8B-B14F-4D97-AF65-F5344CB8AC3E}">
        <p14:creationId xmlns:p14="http://schemas.microsoft.com/office/powerpoint/2010/main" val="208915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ailwind CSS: Does it Outshines All Other CSS Frameworks | by Carolina  Ramirez | Level Up Coding">
            <a:extLst>
              <a:ext uri="{FF2B5EF4-FFF2-40B4-BE49-F238E27FC236}">
                <a16:creationId xmlns:a16="http://schemas.microsoft.com/office/drawing/2014/main" id="{01963486-9FF1-D738-2878-C7F8560F8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664" y="699366"/>
            <a:ext cx="1652671" cy="10456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ailwind Modal">
            <a:extLst>
              <a:ext uri="{FF2B5EF4-FFF2-40B4-BE49-F238E27FC236}">
                <a16:creationId xmlns:a16="http://schemas.microsoft.com/office/drawing/2014/main" id="{A880488F-2B05-CF8E-7490-519E3620C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97453"/>
            <a:ext cx="5519365" cy="412848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515C404-F204-95EE-4201-BA248A3ACD25}"/>
              </a:ext>
            </a:extLst>
          </p:cNvPr>
          <p:cNvSpPr txBox="1"/>
          <p:nvPr/>
        </p:nvSpPr>
        <p:spPr>
          <a:xfrm>
            <a:off x="721581" y="2873418"/>
            <a:ext cx="296384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Söhne"/>
                <a:ea typeface="+mn-ea"/>
                <a:cs typeface="+mn-cs"/>
              </a:rPr>
              <a:t>Stylisation avec </a:t>
            </a:r>
            <a:r>
              <a:rPr kumimoji="0" lang="fr-FR" sz="1800" b="1" i="0" u="none" strike="noStrike" kern="1200" cap="none" spc="0" normalizeH="0" baseline="0" noProof="0" dirty="0" err="1">
                <a:ln>
                  <a:noFill/>
                </a:ln>
                <a:solidFill>
                  <a:prstClr val="black"/>
                </a:solidFill>
                <a:effectLst/>
                <a:uLnTx/>
                <a:uFillTx/>
                <a:latin typeface="Söhne"/>
                <a:ea typeface="+mn-ea"/>
                <a:cs typeface="+mn-cs"/>
              </a:rPr>
              <a:t>Tailwind</a:t>
            </a:r>
            <a:r>
              <a:rPr kumimoji="0" lang="fr-FR" sz="1800" b="1" i="0" u="none" strike="noStrike" kern="1200" cap="none" spc="0" normalizeH="0" baseline="0" noProof="0" dirty="0">
                <a:ln>
                  <a:noFill/>
                </a:ln>
                <a:solidFill>
                  <a:prstClr val="black"/>
                </a:solidFill>
                <a:effectLst/>
                <a:uLnTx/>
                <a:uFillTx/>
                <a:latin typeface="Söhne"/>
                <a:ea typeface="+mn-ea"/>
                <a:cs typeface="+mn-cs"/>
              </a:rPr>
              <a:t> CSS</a:t>
            </a:r>
            <a:endParaRPr kumimoji="0" lang="fr-FR" sz="1800" b="0" i="0" u="none" strike="noStrike" kern="1200" cap="none" spc="0" normalizeH="0" baseline="0" noProof="0" dirty="0">
              <a:ln>
                <a:noFill/>
              </a:ln>
              <a:solidFill>
                <a:srgbClr val="D1D5DB"/>
              </a:solidFill>
              <a:effectLst/>
              <a:uLnTx/>
              <a:uFillTx/>
              <a:latin typeface="Söhne"/>
              <a:ea typeface="+mn-ea"/>
              <a:cs typeface="+mn-cs"/>
            </a:endParaRPr>
          </a:p>
        </p:txBody>
      </p:sp>
      <p:sp>
        <p:nvSpPr>
          <p:cNvPr id="8" name="ZoneTexte 7">
            <a:extLst>
              <a:ext uri="{FF2B5EF4-FFF2-40B4-BE49-F238E27FC236}">
                <a16:creationId xmlns:a16="http://schemas.microsoft.com/office/drawing/2014/main" id="{3CE90E4D-E72E-EE15-AD10-1A7341979948}"/>
              </a:ext>
            </a:extLst>
          </p:cNvPr>
          <p:cNvSpPr txBox="1"/>
          <p:nvPr/>
        </p:nvSpPr>
        <p:spPr>
          <a:xfrm>
            <a:off x="721581" y="3242750"/>
            <a:ext cx="4144617" cy="120032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Rapidité de mise en place grâce à des classes prédéfinies.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Flexibilité pour créer une interface utilisateur personnalisée</a:t>
            </a:r>
          </a:p>
        </p:txBody>
      </p:sp>
      <p:sp>
        <p:nvSpPr>
          <p:cNvPr id="9" name="ZoneTexte 8">
            <a:extLst>
              <a:ext uri="{FF2B5EF4-FFF2-40B4-BE49-F238E27FC236}">
                <a16:creationId xmlns:a16="http://schemas.microsoft.com/office/drawing/2014/main" id="{9D3B7B4C-5FB5-297C-75CB-E3F9D21AD4EE}"/>
              </a:ext>
            </a:extLst>
          </p:cNvPr>
          <p:cNvSpPr txBox="1"/>
          <p:nvPr/>
        </p:nvSpPr>
        <p:spPr>
          <a:xfrm>
            <a:off x="1049572" y="5144494"/>
            <a:ext cx="381662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Exemple de modal avec </a:t>
            </a:r>
            <a:r>
              <a:rPr kumimoji="0" lang="fr-FR" sz="1800" b="0" i="0" u="none" strike="noStrike" kern="1200" cap="none" spc="0" normalizeH="0" baseline="0" noProof="0" dirty="0" err="1">
                <a:ln>
                  <a:noFill/>
                </a:ln>
                <a:solidFill>
                  <a:prstClr val="black"/>
                </a:solidFill>
                <a:effectLst/>
                <a:uLnTx/>
                <a:uFillTx/>
                <a:latin typeface="Gill Sans MT" panose="020B0502020104020203"/>
                <a:ea typeface="+mn-ea"/>
                <a:cs typeface="+mn-cs"/>
              </a:rPr>
              <a:t>Tailwind</a:t>
            </a: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 CSS</a:t>
            </a:r>
          </a:p>
        </p:txBody>
      </p:sp>
      <p:cxnSp>
        <p:nvCxnSpPr>
          <p:cNvPr id="11" name="Connecteur droit avec flèche 10">
            <a:extLst>
              <a:ext uri="{FF2B5EF4-FFF2-40B4-BE49-F238E27FC236}">
                <a16:creationId xmlns:a16="http://schemas.microsoft.com/office/drawing/2014/main" id="{7D2F0A32-B0A2-AB44-0E60-2F8AF3344D9F}"/>
              </a:ext>
            </a:extLst>
          </p:cNvPr>
          <p:cNvCxnSpPr>
            <a:cxnSpLocks/>
          </p:cNvCxnSpPr>
          <p:nvPr/>
        </p:nvCxnSpPr>
        <p:spPr>
          <a:xfrm flipV="1">
            <a:off x="4723075" y="3842914"/>
            <a:ext cx="1208598" cy="1412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453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3DD36-F6EC-8E1C-187C-4BA9F26BD31E}"/>
              </a:ext>
            </a:extLst>
          </p:cNvPr>
          <p:cNvSpPr>
            <a:spLocks noGrp="1"/>
          </p:cNvSpPr>
          <p:nvPr>
            <p:ph type="title"/>
          </p:nvPr>
        </p:nvSpPr>
        <p:spPr>
          <a:xfrm>
            <a:off x="581192" y="873702"/>
            <a:ext cx="11029616" cy="573001"/>
          </a:xfrm>
        </p:spPr>
        <p:txBody>
          <a:bodyPr>
            <a:normAutofit fontScale="90000"/>
          </a:bodyPr>
          <a:lstStyle/>
          <a:p>
            <a:pPr algn="ctr"/>
            <a:br>
              <a:rPr lang="fr-FR" dirty="0"/>
            </a:br>
            <a:r>
              <a:rPr lang="fr-FR" dirty="0"/>
              <a:t>3. </a:t>
            </a:r>
            <a:r>
              <a:rPr lang="fr-FR" b="1" i="0" dirty="0">
                <a:effectLst/>
                <a:latin typeface="Söhne"/>
              </a:rPr>
              <a:t>Génération de PDF</a:t>
            </a:r>
            <a:r>
              <a:rPr lang="fr-FR" b="0" i="0" dirty="0">
                <a:solidFill>
                  <a:srgbClr val="D1D5DB"/>
                </a:solidFill>
                <a:effectLst/>
                <a:latin typeface="Söhne"/>
              </a:rPr>
              <a:t> :</a:t>
            </a:r>
            <a:endParaRPr lang="fr-FR" dirty="0"/>
          </a:p>
        </p:txBody>
      </p:sp>
      <p:sp>
        <p:nvSpPr>
          <p:cNvPr id="5" name="Titre 1">
            <a:extLst>
              <a:ext uri="{FF2B5EF4-FFF2-40B4-BE49-F238E27FC236}">
                <a16:creationId xmlns:a16="http://schemas.microsoft.com/office/drawing/2014/main" id="{0ADDBC7B-ACA4-24EF-77BC-47F8D7E10A90}"/>
              </a:ext>
            </a:extLst>
          </p:cNvPr>
          <p:cNvSpPr txBox="1">
            <a:spLocks/>
          </p:cNvSpPr>
          <p:nvPr/>
        </p:nvSpPr>
        <p:spPr>
          <a:xfrm>
            <a:off x="581192" y="932309"/>
            <a:ext cx="11029616" cy="514394"/>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fr-FR" sz="2800" b="0" i="0" u="none" strike="noStrike" kern="1200" cap="all" spc="0" normalizeH="0" baseline="0" noProof="0" dirty="0">
              <a:ln>
                <a:noFill/>
              </a:ln>
              <a:solidFill>
                <a:prstClr val="white"/>
              </a:solidFill>
              <a:effectLst/>
              <a:uLnTx/>
              <a:uFillTx/>
              <a:latin typeface="Gill Sans MT" panose="020B0502020104020203"/>
              <a:ea typeface="+mj-ea"/>
              <a:cs typeface="+mj-cs"/>
            </a:endParaRPr>
          </a:p>
        </p:txBody>
      </p:sp>
      <p:pic>
        <p:nvPicPr>
          <p:cNvPr id="6146" name="Picture 2" descr="GitHub - parallax/jsPDF: Client-side JavaScript PDF generation for everyone.">
            <a:extLst>
              <a:ext uri="{FF2B5EF4-FFF2-40B4-BE49-F238E27FC236}">
                <a16:creationId xmlns:a16="http://schemas.microsoft.com/office/drawing/2014/main" id="{14EE4C13-1B9F-DBCF-E0C7-DE338BA48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673" y="2307568"/>
            <a:ext cx="2499318" cy="835248"/>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358FEBB7-465B-DEEF-69F8-D7B973895E6C}"/>
              </a:ext>
            </a:extLst>
          </p:cNvPr>
          <p:cNvSpPr txBox="1"/>
          <p:nvPr/>
        </p:nvSpPr>
        <p:spPr>
          <a:xfrm>
            <a:off x="858412" y="3602083"/>
            <a:ext cx="312784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Söhne"/>
                <a:ea typeface="+mn-ea"/>
                <a:cs typeface="+mn-cs"/>
              </a:rPr>
              <a:t>Génération de PDF avec </a:t>
            </a:r>
            <a:r>
              <a:rPr kumimoji="0" lang="fr-FR" sz="1800" b="1" i="0" u="none" strike="noStrike" kern="1200" cap="none" spc="0" normalizeH="0" baseline="0" noProof="0" dirty="0" err="1">
                <a:ln>
                  <a:noFill/>
                </a:ln>
                <a:solidFill>
                  <a:prstClr val="black"/>
                </a:solidFill>
                <a:effectLst/>
                <a:uLnTx/>
                <a:uFillTx/>
                <a:latin typeface="Söhne"/>
                <a:ea typeface="+mn-ea"/>
                <a:cs typeface="+mn-cs"/>
              </a:rPr>
              <a:t>jsPDF</a:t>
            </a:r>
            <a:r>
              <a:rPr kumimoji="0" lang="fr-FR" sz="1800" b="0" i="0" u="none" strike="noStrike" kern="1200" cap="none" spc="0" normalizeH="0" baseline="0" noProof="0" dirty="0">
                <a:ln>
                  <a:noFill/>
                </a:ln>
                <a:solidFill>
                  <a:srgbClr val="D1D5DB"/>
                </a:solidFill>
                <a:effectLst/>
                <a:uLnTx/>
                <a:uFillTx/>
                <a:latin typeface="Söhne"/>
                <a:ea typeface="+mn-ea"/>
                <a:cs typeface="+mn-cs"/>
              </a:rPr>
              <a:t>:</a:t>
            </a: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2" name="ZoneTexte 11">
            <a:extLst>
              <a:ext uri="{FF2B5EF4-FFF2-40B4-BE49-F238E27FC236}">
                <a16:creationId xmlns:a16="http://schemas.microsoft.com/office/drawing/2014/main" id="{F692EB63-F7E0-9C24-66BF-87B76DFB5174}"/>
              </a:ext>
            </a:extLst>
          </p:cNvPr>
          <p:cNvSpPr txBox="1"/>
          <p:nvPr/>
        </p:nvSpPr>
        <p:spPr>
          <a:xfrm>
            <a:off x="747093" y="3971415"/>
            <a:ext cx="3769247" cy="1754326"/>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Léger et simple d'utilisation pour la création de fichiers PDF.</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Adaptabilité pour générer des contenus dynamiques à partir des données.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14" name="Image 13">
            <a:extLst>
              <a:ext uri="{FF2B5EF4-FFF2-40B4-BE49-F238E27FC236}">
                <a16:creationId xmlns:a16="http://schemas.microsoft.com/office/drawing/2014/main" id="{947A0341-3BD4-0FCA-B472-4DF348731301}"/>
              </a:ext>
            </a:extLst>
          </p:cNvPr>
          <p:cNvPicPr>
            <a:picLocks noChangeAspect="1"/>
          </p:cNvPicPr>
          <p:nvPr/>
        </p:nvPicPr>
        <p:blipFill>
          <a:blip r:embed="rId3"/>
          <a:stretch>
            <a:fillRect/>
          </a:stretch>
        </p:blipFill>
        <p:spPr>
          <a:xfrm>
            <a:off x="5897351" y="2307568"/>
            <a:ext cx="3842997" cy="3863304"/>
          </a:xfrm>
          <a:prstGeom prst="rect">
            <a:avLst/>
          </a:prstGeom>
        </p:spPr>
      </p:pic>
    </p:spTree>
    <p:extLst>
      <p:ext uri="{BB962C8B-B14F-4D97-AF65-F5344CB8AC3E}">
        <p14:creationId xmlns:p14="http://schemas.microsoft.com/office/powerpoint/2010/main" val="3465018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3DD36-F6EC-8E1C-187C-4BA9F26BD31E}"/>
              </a:ext>
            </a:extLst>
          </p:cNvPr>
          <p:cNvSpPr>
            <a:spLocks noGrp="1"/>
          </p:cNvSpPr>
          <p:nvPr>
            <p:ph type="title"/>
          </p:nvPr>
        </p:nvSpPr>
        <p:spPr>
          <a:xfrm>
            <a:off x="581192" y="738246"/>
            <a:ext cx="11029616" cy="683523"/>
          </a:xfrm>
        </p:spPr>
        <p:txBody>
          <a:bodyPr>
            <a:normAutofit fontScale="90000"/>
          </a:bodyPr>
          <a:lstStyle/>
          <a:p>
            <a:pPr algn="ctr"/>
            <a:br>
              <a:rPr lang="fr-FR" dirty="0"/>
            </a:br>
            <a:r>
              <a:rPr lang="fr-FR" dirty="0"/>
              <a:t>4. Hébergement et Infrastructure:</a:t>
            </a:r>
          </a:p>
        </p:txBody>
      </p:sp>
      <p:sp>
        <p:nvSpPr>
          <p:cNvPr id="5" name="Titre 1">
            <a:extLst>
              <a:ext uri="{FF2B5EF4-FFF2-40B4-BE49-F238E27FC236}">
                <a16:creationId xmlns:a16="http://schemas.microsoft.com/office/drawing/2014/main" id="{0ADDBC7B-ACA4-24EF-77BC-47F8D7E10A90}"/>
              </a:ext>
            </a:extLst>
          </p:cNvPr>
          <p:cNvSpPr txBox="1">
            <a:spLocks/>
          </p:cNvSpPr>
          <p:nvPr/>
        </p:nvSpPr>
        <p:spPr>
          <a:xfrm>
            <a:off x="581192" y="932309"/>
            <a:ext cx="11029616" cy="514394"/>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fr-FR" sz="2800" b="0" i="0" u="none" strike="noStrike" kern="1200" cap="all" spc="0" normalizeH="0" baseline="0" noProof="0" dirty="0">
              <a:ln>
                <a:noFill/>
              </a:ln>
              <a:solidFill>
                <a:prstClr val="white"/>
              </a:solidFill>
              <a:effectLst/>
              <a:uLnTx/>
              <a:uFillTx/>
              <a:latin typeface="Gill Sans MT" panose="020B0502020104020203"/>
              <a:ea typeface="+mj-ea"/>
              <a:cs typeface="+mj-cs"/>
            </a:endParaRPr>
          </a:p>
        </p:txBody>
      </p:sp>
      <p:pic>
        <p:nvPicPr>
          <p:cNvPr id="4" name="Image 3">
            <a:extLst>
              <a:ext uri="{FF2B5EF4-FFF2-40B4-BE49-F238E27FC236}">
                <a16:creationId xmlns:a16="http://schemas.microsoft.com/office/drawing/2014/main" id="{002F7B67-802D-F319-E14C-A2182CF45EF5}"/>
              </a:ext>
            </a:extLst>
          </p:cNvPr>
          <p:cNvPicPr>
            <a:picLocks noChangeAspect="1"/>
          </p:cNvPicPr>
          <p:nvPr/>
        </p:nvPicPr>
        <p:blipFill>
          <a:blip r:embed="rId2"/>
          <a:stretch>
            <a:fillRect/>
          </a:stretch>
        </p:blipFill>
        <p:spPr>
          <a:xfrm>
            <a:off x="2706068" y="2414377"/>
            <a:ext cx="2693465" cy="1622619"/>
          </a:xfrm>
          <a:prstGeom prst="rect">
            <a:avLst/>
          </a:prstGeom>
        </p:spPr>
      </p:pic>
      <p:pic>
        <p:nvPicPr>
          <p:cNvPr id="7172" name="Picture 4" descr="Comment installer Cloudflare sur votre site WordPress">
            <a:extLst>
              <a:ext uri="{FF2B5EF4-FFF2-40B4-BE49-F238E27FC236}">
                <a16:creationId xmlns:a16="http://schemas.microsoft.com/office/drawing/2014/main" id="{5F0BB03F-B657-C239-3833-B63D8F187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841" y="5037919"/>
            <a:ext cx="2698692" cy="1349346"/>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1E87210C-D7A2-D8E9-29B2-5213D072F828}"/>
              </a:ext>
            </a:extLst>
          </p:cNvPr>
          <p:cNvSpPr txBox="1"/>
          <p:nvPr/>
        </p:nvSpPr>
        <p:spPr>
          <a:xfrm>
            <a:off x="5749392" y="2215046"/>
            <a:ext cx="3206203"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Söhne"/>
                <a:ea typeface="+mn-ea"/>
                <a:cs typeface="+mn-cs"/>
              </a:rPr>
              <a:t>Hébergement VPS sur OVH</a:t>
            </a:r>
            <a:r>
              <a:rPr kumimoji="0" lang="fr-FR" sz="1800" b="0" i="0" u="none" strike="noStrike" kern="1200" cap="none" spc="0" normalizeH="0" baseline="0" noProof="0" dirty="0">
                <a:ln>
                  <a:noFill/>
                </a:ln>
                <a:solidFill>
                  <a:srgbClr val="D1D5DB"/>
                </a:solidFill>
                <a:effectLst/>
                <a:uLnTx/>
                <a:uFillTx/>
                <a:latin typeface="Söhne"/>
                <a:ea typeface="+mn-ea"/>
                <a:cs typeface="+mn-cs"/>
              </a:rPr>
              <a:t> :</a:t>
            </a: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3" name="ZoneTexte 12">
            <a:extLst>
              <a:ext uri="{FF2B5EF4-FFF2-40B4-BE49-F238E27FC236}">
                <a16:creationId xmlns:a16="http://schemas.microsoft.com/office/drawing/2014/main" id="{596B0EDA-DC7E-D680-C998-C186D06F3E70}"/>
              </a:ext>
            </a:extLst>
          </p:cNvPr>
          <p:cNvSpPr txBox="1"/>
          <p:nvPr/>
        </p:nvSpPr>
        <p:spPr>
          <a:xfrm>
            <a:off x="5791204" y="2551837"/>
            <a:ext cx="2733260" cy="1754326"/>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Performance et contrôle complet sur l'infrastructure serveur.</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Possibilité de scalabilité en fonction des besoins futurs du projet.</a:t>
            </a:r>
          </a:p>
        </p:txBody>
      </p:sp>
      <p:sp>
        <p:nvSpPr>
          <p:cNvPr id="21" name="ZoneTexte 20">
            <a:extLst>
              <a:ext uri="{FF2B5EF4-FFF2-40B4-BE49-F238E27FC236}">
                <a16:creationId xmlns:a16="http://schemas.microsoft.com/office/drawing/2014/main" id="{573F0695-BAAC-4FB2-AB8C-2FFECE4F9462}"/>
              </a:ext>
            </a:extLst>
          </p:cNvPr>
          <p:cNvSpPr txBox="1"/>
          <p:nvPr/>
        </p:nvSpPr>
        <p:spPr>
          <a:xfrm>
            <a:off x="5791204" y="4973928"/>
            <a:ext cx="3412936" cy="147732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Amélioration des performances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Sécurité renforcée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DNS Rapides et Fiables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Analyse et Contrôle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Scalabilité</a:t>
            </a:r>
          </a:p>
        </p:txBody>
      </p:sp>
    </p:spTree>
    <p:extLst>
      <p:ext uri="{BB962C8B-B14F-4D97-AF65-F5344CB8AC3E}">
        <p14:creationId xmlns:p14="http://schemas.microsoft.com/office/powerpoint/2010/main" val="265802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3DD36-F6EC-8E1C-187C-4BA9F26BD31E}"/>
              </a:ext>
            </a:extLst>
          </p:cNvPr>
          <p:cNvSpPr>
            <a:spLocks noGrp="1"/>
          </p:cNvSpPr>
          <p:nvPr>
            <p:ph type="title"/>
          </p:nvPr>
        </p:nvSpPr>
        <p:spPr>
          <a:xfrm>
            <a:off x="581192" y="447690"/>
            <a:ext cx="11029616" cy="988332"/>
          </a:xfrm>
        </p:spPr>
        <p:txBody>
          <a:bodyPr>
            <a:normAutofit/>
          </a:bodyPr>
          <a:lstStyle/>
          <a:p>
            <a:pPr algn="ctr"/>
            <a:r>
              <a:rPr lang="fr-FR" dirty="0"/>
              <a:t>5. Intégrations Externes:</a:t>
            </a:r>
          </a:p>
        </p:txBody>
      </p:sp>
      <p:pic>
        <p:nvPicPr>
          <p:cNvPr id="8194" name="Picture 2" descr="How To Add Instagram API To Your App Or Website | Phyllo">
            <a:extLst>
              <a:ext uri="{FF2B5EF4-FFF2-40B4-BE49-F238E27FC236}">
                <a16:creationId xmlns:a16="http://schemas.microsoft.com/office/drawing/2014/main" id="{3EDF32CB-2E19-8A27-20C7-A88AC3076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007" y="4620744"/>
            <a:ext cx="35147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eliverect FR | Vos commandes Deliveroo directement dans votre caisse avec  Deliverect">
            <a:extLst>
              <a:ext uri="{FF2B5EF4-FFF2-40B4-BE49-F238E27FC236}">
                <a16:creationId xmlns:a16="http://schemas.microsoft.com/office/drawing/2014/main" id="{FCD51D43-ADB8-177D-8D7D-02C186AC4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029" y="4058769"/>
            <a:ext cx="2457450" cy="185737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2B180849-82D3-B71C-D062-70B2D401957E}"/>
              </a:ext>
            </a:extLst>
          </p:cNvPr>
          <p:cNvSpPr txBox="1"/>
          <p:nvPr/>
        </p:nvSpPr>
        <p:spPr>
          <a:xfrm>
            <a:off x="3048663" y="2432208"/>
            <a:ext cx="6094674" cy="175432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Söhne"/>
                <a:ea typeface="+mn-ea"/>
                <a:cs typeface="+mn-cs"/>
              </a:rPr>
              <a:t>Intégrations externes via APIs</a:t>
            </a:r>
            <a:r>
              <a:rPr kumimoji="0" lang="fr-FR" sz="1800" b="0" i="0" u="none" strike="noStrike" kern="1200" cap="none" spc="0" normalizeH="0" baseline="0" noProof="0" dirty="0">
                <a:ln>
                  <a:noFill/>
                </a:ln>
                <a:solidFill>
                  <a:srgbClr val="D1D5DB"/>
                </a:solidFill>
                <a:effectLst/>
                <a:uLnTx/>
                <a:uFillTx/>
                <a:latin typeface="Söhne"/>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D1D5DB"/>
              </a:solidFill>
              <a:effectLst/>
              <a:uLnTx/>
              <a:uFillTx/>
              <a:latin typeface="Söhne"/>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Ouverture vers des fonctionnalités externes (Instagram, Deliveroo) pour enrichir l'expérience utilisateur.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Potentiel d'élargir les fonctionnalités et les services proposés.</a:t>
            </a:r>
          </a:p>
        </p:txBody>
      </p:sp>
    </p:spTree>
    <p:extLst>
      <p:ext uri="{BB962C8B-B14F-4D97-AF65-F5344CB8AC3E}">
        <p14:creationId xmlns:p14="http://schemas.microsoft.com/office/powerpoint/2010/main" val="1813050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3DD36-F6EC-8E1C-187C-4BA9F26BD31E}"/>
              </a:ext>
            </a:extLst>
          </p:cNvPr>
          <p:cNvSpPr>
            <a:spLocks noGrp="1"/>
          </p:cNvSpPr>
          <p:nvPr>
            <p:ph type="title"/>
          </p:nvPr>
        </p:nvSpPr>
        <p:spPr>
          <a:xfrm>
            <a:off x="575894" y="402756"/>
            <a:ext cx="11029616" cy="988332"/>
          </a:xfrm>
        </p:spPr>
        <p:txBody>
          <a:bodyPr>
            <a:normAutofit/>
          </a:bodyPr>
          <a:lstStyle/>
          <a:p>
            <a:pPr algn="ctr"/>
            <a:br>
              <a:rPr lang="fr-FR" dirty="0"/>
            </a:br>
            <a:r>
              <a:rPr lang="fr-FR" dirty="0"/>
              <a:t>6. Outils de Développement</a:t>
            </a:r>
          </a:p>
        </p:txBody>
      </p:sp>
      <p:sp>
        <p:nvSpPr>
          <p:cNvPr id="4" name="ZoneTexte 3">
            <a:extLst>
              <a:ext uri="{FF2B5EF4-FFF2-40B4-BE49-F238E27FC236}">
                <a16:creationId xmlns:a16="http://schemas.microsoft.com/office/drawing/2014/main" id="{4AB3C549-B332-2814-37B0-BC5D8F0F8160}"/>
              </a:ext>
            </a:extLst>
          </p:cNvPr>
          <p:cNvSpPr txBox="1"/>
          <p:nvPr/>
        </p:nvSpPr>
        <p:spPr>
          <a:xfrm>
            <a:off x="575893" y="2228671"/>
            <a:ext cx="6723404"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Gill Sans MT" panose="020B0502020104020203"/>
                <a:ea typeface="+mn-ea"/>
                <a:cs typeface="+mn-cs"/>
              </a:rPr>
              <a:t>Outils de développement (</a:t>
            </a:r>
            <a:r>
              <a:rPr kumimoji="0" lang="fr-FR" sz="1800" b="1" i="0" u="none" strike="noStrike" kern="1200" cap="none" spc="0" normalizeH="0" baseline="0" noProof="0" dirty="0" err="1">
                <a:ln>
                  <a:noFill/>
                </a:ln>
                <a:solidFill>
                  <a:prstClr val="black"/>
                </a:solidFill>
                <a:effectLst/>
                <a:uLnTx/>
                <a:uFillTx/>
                <a:latin typeface="Gill Sans MT" panose="020B0502020104020203"/>
                <a:ea typeface="+mn-ea"/>
                <a:cs typeface="+mn-cs"/>
              </a:rPr>
              <a:t>VSCode</a:t>
            </a:r>
            <a:r>
              <a:rPr kumimoji="0" lang="fr-FR" sz="1800" b="1" i="0" u="none" strike="noStrike" kern="1200" cap="none" spc="0" normalizeH="0" baseline="0" noProof="0" dirty="0">
                <a:ln>
                  <a:noFill/>
                </a:ln>
                <a:solidFill>
                  <a:prstClr val="black"/>
                </a:solidFill>
                <a:effectLst/>
                <a:uLnTx/>
                <a:uFillTx/>
                <a:latin typeface="Gill Sans MT" panose="020B0502020104020203"/>
                <a:ea typeface="+mn-ea"/>
                <a:cs typeface="+mn-cs"/>
              </a:rPr>
              <a:t>, Git, </a:t>
            </a:r>
            <a:r>
              <a:rPr kumimoji="0" lang="fr-FR" sz="1800" b="1" i="0" u="none" strike="noStrike" kern="1200" cap="none" spc="0" normalizeH="0" baseline="0" noProof="0" dirty="0" err="1">
                <a:ln>
                  <a:noFill/>
                </a:ln>
                <a:solidFill>
                  <a:prstClr val="black"/>
                </a:solidFill>
                <a:effectLst/>
                <a:uLnTx/>
                <a:uFillTx/>
                <a:latin typeface="Gill Sans MT" panose="020B0502020104020203"/>
                <a:ea typeface="+mn-ea"/>
                <a:cs typeface="+mn-cs"/>
              </a:rPr>
              <a:t>Jest</a:t>
            </a:r>
            <a:r>
              <a:rPr kumimoji="0" lang="fr-FR" sz="1800" b="1" i="0" u="none" strike="noStrike" kern="1200" cap="none" spc="0" normalizeH="0" baseline="0" noProof="0" dirty="0">
                <a:ln>
                  <a:noFill/>
                </a:ln>
                <a:solidFill>
                  <a:prstClr val="black"/>
                </a:solidFill>
                <a:effectLst/>
                <a:uLnTx/>
                <a:uFillTx/>
                <a:latin typeface="Gill Sans MT" panose="020B0502020104020203"/>
                <a:ea typeface="+mn-ea"/>
                <a:cs typeface="+mn-cs"/>
              </a:rPr>
              <a:t>, Mocha/Chai)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Efficacité dans le développement et le test du code.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rPr>
              <a:t>Collaboration aisée entre les membres de l'équipe</a:t>
            </a:r>
          </a:p>
        </p:txBody>
      </p:sp>
      <p:pic>
        <p:nvPicPr>
          <p:cNvPr id="10242" name="Picture 2" descr="TMS WEB Core VSC Framework for creating modern web applications from Visual  Studio Code with Object Pascal">
            <a:extLst>
              <a:ext uri="{FF2B5EF4-FFF2-40B4-BE49-F238E27FC236}">
                <a16:creationId xmlns:a16="http://schemas.microsoft.com/office/drawing/2014/main" id="{3915A8F3-2AA8-8DB7-A587-01A72448C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15" y="4115835"/>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Update now! Two critical flaws in Git's code found, patched">
            <a:extLst>
              <a:ext uri="{FF2B5EF4-FFF2-40B4-BE49-F238E27FC236}">
                <a16:creationId xmlns:a16="http://schemas.microsoft.com/office/drawing/2014/main" id="{96267FB2-E6D4-03BF-BC4B-016860185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202" y="411583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JavaScriptのテストフレームワーク Jestに入門する | グランドリーム">
            <a:extLst>
              <a:ext uri="{FF2B5EF4-FFF2-40B4-BE49-F238E27FC236}">
                <a16:creationId xmlns:a16="http://schemas.microsoft.com/office/drawing/2014/main" id="{7B266409-8FDC-3B52-E385-55058234D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152" y="416346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Testing Node.js Code with Mocha and Chai">
            <a:extLst>
              <a:ext uri="{FF2B5EF4-FFF2-40B4-BE49-F238E27FC236}">
                <a16:creationId xmlns:a16="http://schemas.microsoft.com/office/drawing/2014/main" id="{049FF1E5-E0B5-DE5D-06AF-73A3720551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7973" y="416346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452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3DD36-F6EC-8E1C-187C-4BA9F26BD31E}"/>
              </a:ext>
            </a:extLst>
          </p:cNvPr>
          <p:cNvSpPr>
            <a:spLocks noGrp="1"/>
          </p:cNvSpPr>
          <p:nvPr>
            <p:ph type="title"/>
          </p:nvPr>
        </p:nvSpPr>
        <p:spPr>
          <a:xfrm>
            <a:off x="581192" y="525121"/>
            <a:ext cx="11029616" cy="988332"/>
          </a:xfrm>
        </p:spPr>
        <p:txBody>
          <a:bodyPr>
            <a:normAutofit/>
          </a:bodyPr>
          <a:lstStyle/>
          <a:p>
            <a:pPr algn="ctr"/>
            <a:br>
              <a:rPr lang="fr-FR" dirty="0"/>
            </a:br>
            <a:r>
              <a:rPr lang="fr-FR" dirty="0"/>
              <a:t>7. Plan de communication:</a:t>
            </a:r>
          </a:p>
        </p:txBody>
      </p:sp>
      <p:pic>
        <p:nvPicPr>
          <p:cNvPr id="9220" name="Picture 4" descr="Stratégie Marketing et Growth de SLACK - Yann Leonardi">
            <a:extLst>
              <a:ext uri="{FF2B5EF4-FFF2-40B4-BE49-F238E27FC236}">
                <a16:creationId xmlns:a16="http://schemas.microsoft.com/office/drawing/2014/main" id="{E4D47C7F-0592-6FAB-813C-41F1EAF44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6183746"/>
            <a:ext cx="1204024" cy="67425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Zoom Et RGPD : Saurez-Vous Comment Protéger Vos Données ?">
            <a:extLst>
              <a:ext uri="{FF2B5EF4-FFF2-40B4-BE49-F238E27FC236}">
                <a16:creationId xmlns:a16="http://schemas.microsoft.com/office/drawing/2014/main" id="{0523AE07-3A52-123A-34EF-5C5F8D4E1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5139" y="5711560"/>
            <a:ext cx="1204024" cy="1146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au 8">
            <a:extLst>
              <a:ext uri="{FF2B5EF4-FFF2-40B4-BE49-F238E27FC236}">
                <a16:creationId xmlns:a16="http://schemas.microsoft.com/office/drawing/2014/main" id="{008B4433-0C99-E724-4AE6-7985D645D319}"/>
              </a:ext>
            </a:extLst>
          </p:cNvPr>
          <p:cNvGraphicFramePr>
            <a:graphicFrameLocks noGrp="1"/>
          </p:cNvGraphicFramePr>
          <p:nvPr/>
        </p:nvGraphicFramePr>
        <p:xfrm>
          <a:off x="1183204" y="2077865"/>
          <a:ext cx="9519611" cy="4105881"/>
        </p:xfrm>
        <a:graphic>
          <a:graphicData uri="http://schemas.openxmlformats.org/drawingml/2006/table">
            <a:tbl>
              <a:tblPr firstRow="1" bandRow="1">
                <a:tableStyleId>{5C22544A-7EE6-4342-B048-85BDC9FD1C3A}</a:tableStyleId>
              </a:tblPr>
              <a:tblGrid>
                <a:gridCol w="3086646">
                  <a:extLst>
                    <a:ext uri="{9D8B030D-6E8A-4147-A177-3AD203B41FA5}">
                      <a16:colId xmlns:a16="http://schemas.microsoft.com/office/drawing/2014/main" val="1903736571"/>
                    </a:ext>
                  </a:extLst>
                </a:gridCol>
                <a:gridCol w="2970552">
                  <a:extLst>
                    <a:ext uri="{9D8B030D-6E8A-4147-A177-3AD203B41FA5}">
                      <a16:colId xmlns:a16="http://schemas.microsoft.com/office/drawing/2014/main" val="2243424419"/>
                    </a:ext>
                  </a:extLst>
                </a:gridCol>
                <a:gridCol w="3462413">
                  <a:extLst>
                    <a:ext uri="{9D8B030D-6E8A-4147-A177-3AD203B41FA5}">
                      <a16:colId xmlns:a16="http://schemas.microsoft.com/office/drawing/2014/main" val="2221884660"/>
                    </a:ext>
                  </a:extLst>
                </a:gridCol>
              </a:tblGrid>
              <a:tr h="518616">
                <a:tc>
                  <a:txBody>
                    <a:bodyPr/>
                    <a:lstStyle/>
                    <a:p>
                      <a:pPr algn="ctr"/>
                      <a:r>
                        <a:rPr lang="fr-FR" sz="1600" b="1" i="0" kern="1200" dirty="0">
                          <a:solidFill>
                            <a:schemeClr val="lt1"/>
                          </a:solidFill>
                          <a:effectLst/>
                          <a:latin typeface="+mn-lt"/>
                          <a:ea typeface="+mn-ea"/>
                          <a:cs typeface="+mn-cs"/>
                        </a:rPr>
                        <a:t>Fréquence des Réunions</a:t>
                      </a:r>
                      <a:endParaRPr lang="fr-FR" sz="1600" dirty="0"/>
                    </a:p>
                  </a:txBody>
                  <a:tcPr/>
                </a:tc>
                <a:tc>
                  <a:txBody>
                    <a:bodyPr/>
                    <a:lstStyle/>
                    <a:p>
                      <a:pPr algn="ctr"/>
                      <a:r>
                        <a:rPr lang="fr-FR" sz="1600" b="1" i="0" kern="1200" dirty="0">
                          <a:solidFill>
                            <a:schemeClr val="lt1"/>
                          </a:solidFill>
                          <a:effectLst/>
                          <a:latin typeface="+mn-lt"/>
                          <a:ea typeface="+mn-ea"/>
                          <a:cs typeface="+mn-cs"/>
                        </a:rPr>
                        <a:t>Personnes Concernées aux Réunions</a:t>
                      </a:r>
                      <a:endParaRPr lang="fr-FR" sz="1600" dirty="0"/>
                    </a:p>
                  </a:txBody>
                  <a:tcPr/>
                </a:tc>
                <a:tc>
                  <a:txBody>
                    <a:bodyPr/>
                    <a:lstStyle/>
                    <a:p>
                      <a:pPr algn="ctr"/>
                      <a:r>
                        <a:rPr lang="fr-FR" sz="1600" b="1" i="0" kern="1200" dirty="0">
                          <a:solidFill>
                            <a:schemeClr val="lt1"/>
                          </a:solidFill>
                          <a:effectLst/>
                          <a:latin typeface="+mn-lt"/>
                          <a:ea typeface="+mn-ea"/>
                          <a:cs typeface="+mn-cs"/>
                        </a:rPr>
                        <a:t>Format des Réunions</a:t>
                      </a:r>
                      <a:endParaRPr lang="fr-FR" sz="1600" dirty="0"/>
                    </a:p>
                  </a:txBody>
                  <a:tcPr/>
                </a:tc>
                <a:extLst>
                  <a:ext uri="{0D108BD9-81ED-4DB2-BD59-A6C34878D82A}">
                    <a16:rowId xmlns:a16="http://schemas.microsoft.com/office/drawing/2014/main" val="2242265478"/>
                  </a:ext>
                </a:extLst>
              </a:tr>
              <a:tr h="1089142">
                <a:tc>
                  <a:txBody>
                    <a:bodyPr/>
                    <a:lstStyle/>
                    <a:p>
                      <a:r>
                        <a:rPr lang="fr-FR" sz="1400" b="1" i="0" kern="1200" dirty="0">
                          <a:solidFill>
                            <a:schemeClr val="dk1"/>
                          </a:solidFill>
                          <a:effectLst/>
                          <a:latin typeface="+mn-lt"/>
                          <a:ea typeface="+mn-ea"/>
                          <a:cs typeface="+mn-cs"/>
                        </a:rPr>
                        <a:t>Hebdomadaire :</a:t>
                      </a:r>
                      <a:r>
                        <a:rPr lang="fr-FR" sz="1400" b="0" i="0" kern="1200" dirty="0">
                          <a:solidFill>
                            <a:schemeClr val="dk1"/>
                          </a:solidFill>
                          <a:effectLst/>
                          <a:latin typeface="+mn-lt"/>
                          <a:ea typeface="+mn-ea"/>
                          <a:cs typeface="+mn-cs"/>
                        </a:rPr>
                        <a:t> Démarrez chaque sprint avec une réunion pour définir les objectifs et les tâches à réaliser</a:t>
                      </a:r>
                      <a:r>
                        <a:rPr lang="fr-FR" sz="1800" b="0" i="0" kern="1200" dirty="0">
                          <a:solidFill>
                            <a:schemeClr val="dk1"/>
                          </a:solidFill>
                          <a:effectLst/>
                          <a:latin typeface="+mn-lt"/>
                          <a:ea typeface="+mn-ea"/>
                          <a:cs typeface="+mn-cs"/>
                        </a:rPr>
                        <a:t>.</a:t>
                      </a:r>
                      <a:endParaRPr lang="fr-FR" dirty="0"/>
                    </a:p>
                  </a:txBody>
                  <a:tcPr/>
                </a:tc>
                <a:tc>
                  <a:txBody>
                    <a:bodyPr/>
                    <a:lstStyle/>
                    <a:p>
                      <a:r>
                        <a:rPr lang="fr-FR" sz="1400" b="0" i="0" kern="1200" dirty="0">
                          <a:solidFill>
                            <a:schemeClr val="dk1"/>
                          </a:solidFill>
                          <a:effectLst/>
                          <a:latin typeface="+mn-lt"/>
                          <a:ea typeface="+mn-ea"/>
                          <a:cs typeface="+mn-cs"/>
                        </a:rPr>
                        <a:t>L'équipe de développement, le responsable du projet et les parties prenantes concernées par le sprint.</a:t>
                      </a:r>
                      <a:endParaRPr lang="fr-FR" sz="1400" dirty="0"/>
                    </a:p>
                  </a:txBody>
                  <a:tcPr/>
                </a:tc>
                <a:tc>
                  <a:txBody>
                    <a:bodyPr/>
                    <a:lstStyle/>
                    <a:p>
                      <a:r>
                        <a:rPr lang="fr-FR" sz="1400" b="0" i="0" kern="1200" dirty="0">
                          <a:solidFill>
                            <a:schemeClr val="dk1"/>
                          </a:solidFill>
                          <a:effectLst/>
                          <a:latin typeface="+mn-lt"/>
                          <a:ea typeface="+mn-ea"/>
                          <a:cs typeface="+mn-cs"/>
                        </a:rPr>
                        <a:t>Planification structurée des tâches à réaliser, affectation des responsabilités et définition des objectifs pour le sprint</a:t>
                      </a:r>
                    </a:p>
                    <a:p>
                      <a:r>
                        <a:rPr lang="fr-FR" sz="1400" b="1" i="0" kern="1200" dirty="0">
                          <a:solidFill>
                            <a:schemeClr val="dk1"/>
                          </a:solidFill>
                          <a:effectLst/>
                          <a:latin typeface="+mn-lt"/>
                          <a:ea typeface="+mn-ea"/>
                          <a:cs typeface="+mn-cs"/>
                        </a:rPr>
                        <a:t>Outils de Planification :  </a:t>
                      </a:r>
                      <a:r>
                        <a:rPr lang="fr-FR" sz="1400" b="0" i="0" kern="1200" dirty="0">
                          <a:solidFill>
                            <a:schemeClr val="dk1"/>
                          </a:solidFill>
                          <a:effectLst/>
                          <a:latin typeface="+mn-lt"/>
                          <a:ea typeface="+mn-ea"/>
                          <a:cs typeface="+mn-cs"/>
                        </a:rPr>
                        <a:t>Trello</a:t>
                      </a:r>
                    </a:p>
                    <a:p>
                      <a:r>
                        <a:rPr lang="fr-FR" sz="1400" b="1" i="0" kern="1200" dirty="0">
                          <a:solidFill>
                            <a:schemeClr val="dk1"/>
                          </a:solidFill>
                          <a:effectLst/>
                          <a:latin typeface="+mn-lt"/>
                          <a:ea typeface="+mn-ea"/>
                          <a:cs typeface="+mn-cs"/>
                        </a:rPr>
                        <a:t>Visioconférence :</a:t>
                      </a:r>
                      <a:r>
                        <a:rPr lang="fr-FR" sz="1400" b="0" i="0" kern="1200" dirty="0">
                          <a:solidFill>
                            <a:schemeClr val="dk1"/>
                          </a:solidFill>
                          <a:effectLst/>
                          <a:latin typeface="+mn-lt"/>
                          <a:ea typeface="+mn-ea"/>
                          <a:cs typeface="+mn-cs"/>
                        </a:rPr>
                        <a:t> Zoom</a:t>
                      </a:r>
                      <a:endParaRPr lang="fr-FR" dirty="0"/>
                    </a:p>
                  </a:txBody>
                  <a:tcPr/>
                </a:tc>
                <a:extLst>
                  <a:ext uri="{0D108BD9-81ED-4DB2-BD59-A6C34878D82A}">
                    <a16:rowId xmlns:a16="http://schemas.microsoft.com/office/drawing/2014/main" val="12615104"/>
                  </a:ext>
                </a:extLst>
              </a:tr>
              <a:tr h="1335194">
                <a:tc>
                  <a:txBody>
                    <a:bodyPr/>
                    <a:lstStyle/>
                    <a:p>
                      <a:r>
                        <a:rPr lang="fr-FR" sz="1400" b="1" i="0" kern="1200" dirty="0">
                          <a:solidFill>
                            <a:schemeClr val="dk1"/>
                          </a:solidFill>
                          <a:effectLst/>
                          <a:latin typeface="+mn-lt"/>
                          <a:ea typeface="+mn-ea"/>
                          <a:cs typeface="+mn-cs"/>
                        </a:rPr>
                        <a:t>Quotidienne :</a:t>
                      </a:r>
                      <a:r>
                        <a:rPr lang="fr-FR" sz="1400" b="0" i="0" kern="1200" dirty="0">
                          <a:solidFill>
                            <a:schemeClr val="dk1"/>
                          </a:solidFill>
                          <a:effectLst/>
                          <a:latin typeface="+mn-lt"/>
                          <a:ea typeface="+mn-ea"/>
                          <a:cs typeface="+mn-cs"/>
                        </a:rPr>
                        <a:t> De courtes réunions quotidiennes pour mettre à jour sur les progrès, les obstacles et les objectifs de la journée.</a:t>
                      </a:r>
                      <a:endParaRPr lang="fr-FR" sz="1400" dirty="0"/>
                    </a:p>
                  </a:txBody>
                  <a:tcPr/>
                </a:tc>
                <a:tc>
                  <a:txBody>
                    <a:bodyPr/>
                    <a:lstStyle/>
                    <a:p>
                      <a:r>
                        <a:rPr lang="fr-FR" sz="1400" dirty="0"/>
                        <a:t>L'équipe de développement, avec la présence facultative de parties prenantes ou de l'équipe élargie si nécessaire.</a:t>
                      </a:r>
                    </a:p>
                  </a:txBody>
                  <a:tcPr/>
                </a:tc>
                <a:tc>
                  <a:txBody>
                    <a:bodyPr/>
                    <a:lstStyle/>
                    <a:p>
                      <a:r>
                        <a:rPr lang="fr-FR" sz="1400" b="0" i="0" kern="1200" dirty="0">
                          <a:solidFill>
                            <a:schemeClr val="dk1"/>
                          </a:solidFill>
                          <a:effectLst/>
                          <a:latin typeface="+mn-lt"/>
                          <a:ea typeface="+mn-ea"/>
                          <a:cs typeface="+mn-cs"/>
                        </a:rPr>
                        <a:t>Courtes mises à jour individuelles sur les progrès, les obstacles et les besoins d'assistance.</a:t>
                      </a:r>
                    </a:p>
                    <a:p>
                      <a:r>
                        <a:rPr lang="fr-FR" sz="1400" b="1" i="0" kern="1200" dirty="0">
                          <a:solidFill>
                            <a:schemeClr val="dk1"/>
                          </a:solidFill>
                          <a:effectLst/>
                          <a:latin typeface="+mn-lt"/>
                          <a:ea typeface="+mn-ea"/>
                          <a:cs typeface="+mn-cs"/>
                        </a:rPr>
                        <a:t>Communication Rapide :</a:t>
                      </a:r>
                      <a:r>
                        <a:rPr lang="fr-FR" sz="1400" b="0" i="0" kern="1200" dirty="0">
                          <a:solidFill>
                            <a:schemeClr val="dk1"/>
                          </a:solidFill>
                          <a:effectLst/>
                          <a:latin typeface="+mn-lt"/>
                          <a:ea typeface="+mn-ea"/>
                          <a:cs typeface="+mn-cs"/>
                        </a:rPr>
                        <a:t> Slack pour des mises à jour brèves et rapides.</a:t>
                      </a:r>
                    </a:p>
                    <a:p>
                      <a:r>
                        <a:rPr lang="fr-FR" sz="1400" b="1" i="0" kern="1200" dirty="0">
                          <a:solidFill>
                            <a:schemeClr val="dk1"/>
                          </a:solidFill>
                          <a:effectLst/>
                          <a:latin typeface="+mn-lt"/>
                          <a:ea typeface="+mn-ea"/>
                          <a:cs typeface="+mn-cs"/>
                        </a:rPr>
                        <a:t>Réunions en Ligne :</a:t>
                      </a:r>
                      <a:r>
                        <a:rPr lang="fr-FR" sz="1400" b="0" i="0" kern="1200" dirty="0">
                          <a:solidFill>
                            <a:schemeClr val="dk1"/>
                          </a:solidFill>
                          <a:effectLst/>
                          <a:latin typeface="+mn-lt"/>
                          <a:ea typeface="+mn-ea"/>
                          <a:cs typeface="+mn-cs"/>
                        </a:rPr>
                        <a:t> Zoom</a:t>
                      </a:r>
                      <a:endParaRPr lang="fr-FR" sz="1400" dirty="0"/>
                    </a:p>
                  </a:txBody>
                  <a:tcPr/>
                </a:tc>
                <a:extLst>
                  <a:ext uri="{0D108BD9-81ED-4DB2-BD59-A6C34878D82A}">
                    <a16:rowId xmlns:a16="http://schemas.microsoft.com/office/drawing/2014/main" val="3019568076"/>
                  </a:ext>
                </a:extLst>
              </a:tr>
              <a:tr h="996921">
                <a:tc>
                  <a:txBody>
                    <a:bodyPr/>
                    <a:lstStyle/>
                    <a:p>
                      <a:r>
                        <a:rPr lang="fr-FR" sz="1400" b="1" dirty="0"/>
                        <a:t>Bihebdomadaire : </a:t>
                      </a:r>
                      <a:r>
                        <a:rPr lang="fr-FR" sz="1400" dirty="0"/>
                        <a:t>À la fin de chaque sprint, organisez une réunion pour présenter les réalisations et obtenir des retours.</a:t>
                      </a:r>
                    </a:p>
                  </a:txBody>
                  <a:tcPr/>
                </a:tc>
                <a:tc>
                  <a:txBody>
                    <a:bodyPr/>
                    <a:lstStyle/>
                    <a:p>
                      <a:r>
                        <a:rPr lang="fr-FR" sz="1400" b="0" i="0" kern="1200" dirty="0">
                          <a:solidFill>
                            <a:schemeClr val="dk1"/>
                          </a:solidFill>
                          <a:effectLst/>
                          <a:latin typeface="+mn-lt"/>
                          <a:ea typeface="+mn-ea"/>
                          <a:cs typeface="+mn-cs"/>
                        </a:rPr>
                        <a:t>Toute l'équipe de développement, ainsi que les parties prenantes, client.</a:t>
                      </a:r>
                      <a:endParaRPr lang="fr-FR" sz="1400" dirty="0"/>
                    </a:p>
                  </a:txBody>
                  <a:tcPr/>
                </a:tc>
                <a:tc>
                  <a:txBody>
                    <a:bodyPr/>
                    <a:lstStyle/>
                    <a:p>
                      <a:r>
                        <a:rPr lang="fr-FR" sz="1400" b="0" i="0" kern="1200" dirty="0">
                          <a:solidFill>
                            <a:schemeClr val="dk1"/>
                          </a:solidFill>
                          <a:effectLst/>
                          <a:latin typeface="+mn-lt"/>
                          <a:ea typeface="+mn-ea"/>
                          <a:cs typeface="+mn-cs"/>
                        </a:rPr>
                        <a:t>Présentation des fonctionnalités achevées, démonstration et récolte des retours pour s'adapter aux ajustements nécessaires.</a:t>
                      </a:r>
                    </a:p>
                    <a:p>
                      <a:pPr marL="0" marR="0" lvl="0" indent="0" algn="l" defTabSz="457200" rtl="0" eaLnBrk="1" fontAlgn="auto" latinLnBrk="0" hangingPunct="1">
                        <a:lnSpc>
                          <a:spcPct val="100000"/>
                        </a:lnSpc>
                        <a:spcBef>
                          <a:spcPts val="0"/>
                        </a:spcBef>
                        <a:spcAft>
                          <a:spcPts val="0"/>
                        </a:spcAft>
                        <a:buClrTx/>
                        <a:buSzTx/>
                        <a:buFontTx/>
                        <a:buNone/>
                        <a:tabLst/>
                        <a:defRPr/>
                      </a:pPr>
                      <a:r>
                        <a:rPr lang="fr-FR" sz="1400" b="1" i="0" kern="1200" dirty="0">
                          <a:solidFill>
                            <a:schemeClr val="dk1"/>
                          </a:solidFill>
                          <a:effectLst/>
                          <a:latin typeface="+mn-lt"/>
                          <a:ea typeface="+mn-ea"/>
                          <a:cs typeface="+mn-cs"/>
                        </a:rPr>
                        <a:t>Démos et Partage d'Écran:</a:t>
                      </a:r>
                      <a:r>
                        <a:rPr lang="fr-FR" sz="1400" b="0" i="0" kern="1200" dirty="0">
                          <a:solidFill>
                            <a:schemeClr val="dk1"/>
                          </a:solidFill>
                          <a:effectLst/>
                          <a:latin typeface="+mn-lt"/>
                          <a:ea typeface="+mn-ea"/>
                          <a:cs typeface="+mn-cs"/>
                        </a:rPr>
                        <a:t> Zoom</a:t>
                      </a:r>
                    </a:p>
                  </a:txBody>
                  <a:tcPr/>
                </a:tc>
                <a:extLst>
                  <a:ext uri="{0D108BD9-81ED-4DB2-BD59-A6C34878D82A}">
                    <a16:rowId xmlns:a16="http://schemas.microsoft.com/office/drawing/2014/main" val="3739232916"/>
                  </a:ext>
                </a:extLst>
              </a:tr>
            </a:tbl>
          </a:graphicData>
        </a:graphic>
      </p:graphicFrame>
    </p:spTree>
    <p:extLst>
      <p:ext uri="{BB962C8B-B14F-4D97-AF65-F5344CB8AC3E}">
        <p14:creationId xmlns:p14="http://schemas.microsoft.com/office/powerpoint/2010/main" val="72441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e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r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fr-FR" dirty="0">
                <a:solidFill>
                  <a:srgbClr val="FFFFFF"/>
                </a:solidFill>
              </a:rPr>
              <a:t>Merci</a:t>
            </a:r>
          </a:p>
        </p:txBody>
      </p:sp>
      <p:pic>
        <p:nvPicPr>
          <p:cNvPr id="5" name="Image 4" descr="Valeurs numérique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0E3"/>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ACE2DFC-FDFD-16AC-799C-8B4AD489DD16}"/>
              </a:ext>
            </a:extLst>
          </p:cNvPr>
          <p:cNvSpPr>
            <a:spLocks noGrp="1"/>
          </p:cNvSpPr>
          <p:nvPr>
            <p:ph sz="half" idx="4294967295"/>
          </p:nvPr>
        </p:nvSpPr>
        <p:spPr>
          <a:xfrm>
            <a:off x="526472" y="83128"/>
            <a:ext cx="11139055" cy="4351338"/>
          </a:xfrm>
        </p:spPr>
        <p:txBody>
          <a:bodyPr>
            <a:normAutofit/>
          </a:bodyPr>
          <a:lstStyle/>
          <a:p>
            <a:pPr marL="0" indent="0" algn="ctr">
              <a:buNone/>
            </a:pPr>
            <a:r>
              <a:rPr lang="fr-FR" sz="3600" dirty="0"/>
              <a:t>Gestion des Collections</a:t>
            </a:r>
          </a:p>
          <a:p>
            <a:pPr marL="0" indent="0">
              <a:buNone/>
            </a:pPr>
            <a:r>
              <a:rPr lang="fr-FR" sz="2400" dirty="0">
                <a:latin typeface="+mj-lt"/>
              </a:rPr>
              <a:t>Les différentes collections, telles que "</a:t>
            </a:r>
            <a:r>
              <a:rPr lang="fr-FR" sz="2400" dirty="0" err="1">
                <a:latin typeface="+mj-lt"/>
              </a:rPr>
              <a:t>Frameworks</a:t>
            </a:r>
            <a:r>
              <a:rPr lang="fr-FR" sz="2400" dirty="0">
                <a:latin typeface="+mj-lt"/>
              </a:rPr>
              <a:t>", "Librairies", "APIs", facilitent le regroupement et la catégorisation des informations. Chaque collection représente un domaine spécifique de ma veille, assurant ainsi une gestion efficace des ressources.</a:t>
            </a:r>
          </a:p>
        </p:txBody>
      </p:sp>
      <p:pic>
        <p:nvPicPr>
          <p:cNvPr id="7" name="Image 6">
            <a:extLst>
              <a:ext uri="{FF2B5EF4-FFF2-40B4-BE49-F238E27FC236}">
                <a16:creationId xmlns:a16="http://schemas.microsoft.com/office/drawing/2014/main" id="{772F4FD0-8E7B-EA88-C062-BC68EF381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895" y="1815020"/>
            <a:ext cx="2132494" cy="4890580"/>
          </a:xfrm>
          <a:prstGeom prst="rect">
            <a:avLst/>
          </a:prstGeom>
        </p:spPr>
      </p:pic>
      <p:pic>
        <p:nvPicPr>
          <p:cNvPr id="9" name="Image 8">
            <a:extLst>
              <a:ext uri="{FF2B5EF4-FFF2-40B4-BE49-F238E27FC236}">
                <a16:creationId xmlns:a16="http://schemas.microsoft.com/office/drawing/2014/main" id="{29858580-D081-1279-DF13-9FE8AA13D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23" y="1815020"/>
            <a:ext cx="2028921" cy="4890580"/>
          </a:xfrm>
          <a:prstGeom prst="rect">
            <a:avLst/>
          </a:prstGeom>
        </p:spPr>
      </p:pic>
      <p:pic>
        <p:nvPicPr>
          <p:cNvPr id="11" name="Image 10">
            <a:extLst>
              <a:ext uri="{FF2B5EF4-FFF2-40B4-BE49-F238E27FC236}">
                <a16:creationId xmlns:a16="http://schemas.microsoft.com/office/drawing/2014/main" id="{CFE89F9F-DEA6-9D76-0D52-5A81744C4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099" y="1815021"/>
            <a:ext cx="2132494" cy="4890579"/>
          </a:xfrm>
          <a:prstGeom prst="rect">
            <a:avLst/>
          </a:prstGeom>
        </p:spPr>
      </p:pic>
      <p:pic>
        <p:nvPicPr>
          <p:cNvPr id="13" name="Image 12">
            <a:extLst>
              <a:ext uri="{FF2B5EF4-FFF2-40B4-BE49-F238E27FC236}">
                <a16:creationId xmlns:a16="http://schemas.microsoft.com/office/drawing/2014/main" id="{E8B44910-0EB9-46B0-2D58-AD954222A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9303" y="1815020"/>
            <a:ext cx="1923388" cy="4890580"/>
          </a:xfrm>
          <a:prstGeom prst="rect">
            <a:avLst/>
          </a:prstGeom>
        </p:spPr>
      </p:pic>
    </p:spTree>
    <p:extLst>
      <p:ext uri="{BB962C8B-B14F-4D97-AF65-F5344CB8AC3E}">
        <p14:creationId xmlns:p14="http://schemas.microsoft.com/office/powerpoint/2010/main" val="2450827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0E3"/>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ED12C2-638A-FE8F-5366-6062137CDC15}"/>
              </a:ext>
            </a:extLst>
          </p:cNvPr>
          <p:cNvSpPr>
            <a:spLocks noGrp="1"/>
          </p:cNvSpPr>
          <p:nvPr>
            <p:ph type="title"/>
          </p:nvPr>
        </p:nvSpPr>
        <p:spPr/>
        <p:txBody>
          <a:bodyPr/>
          <a:lstStyle/>
          <a:p>
            <a:pPr algn="ctr"/>
            <a:r>
              <a:rPr lang="fr-FR" sz="3600" i="0" dirty="0">
                <a:effectLst/>
                <a:latin typeface="+mn-lt"/>
              </a:rPr>
              <a:t>Personnalisation et Partage</a:t>
            </a:r>
            <a:br>
              <a:rPr lang="fr-FR" b="0" i="0" dirty="0">
                <a:effectLst/>
                <a:latin typeface="Söhne"/>
              </a:rPr>
            </a:br>
            <a:endParaRPr lang="fr-FR" dirty="0"/>
          </a:p>
        </p:txBody>
      </p:sp>
      <p:sp>
        <p:nvSpPr>
          <p:cNvPr id="3" name="Espace réservé du contenu 2">
            <a:extLst>
              <a:ext uri="{FF2B5EF4-FFF2-40B4-BE49-F238E27FC236}">
                <a16:creationId xmlns:a16="http://schemas.microsoft.com/office/drawing/2014/main" id="{491454D9-0A76-8CA7-2C88-8BE7185195A2}"/>
              </a:ext>
            </a:extLst>
          </p:cNvPr>
          <p:cNvSpPr>
            <a:spLocks noGrp="1"/>
          </p:cNvSpPr>
          <p:nvPr>
            <p:ph idx="1"/>
          </p:nvPr>
        </p:nvSpPr>
        <p:spPr>
          <a:xfrm>
            <a:off x="650049" y="1550129"/>
            <a:ext cx="3927763" cy="5140038"/>
          </a:xfrm>
        </p:spPr>
        <p:txBody>
          <a:bodyPr>
            <a:normAutofit/>
          </a:bodyPr>
          <a:lstStyle/>
          <a:p>
            <a:pPr marL="0" indent="0">
              <a:buNone/>
            </a:pPr>
            <a:r>
              <a:rPr lang="fr-FR" dirty="0">
                <a:latin typeface="+mj-lt"/>
              </a:rPr>
              <a:t>La personnalisation des collections ainsi que la facilité de partage sont des aspects clés de </a:t>
            </a:r>
            <a:r>
              <a:rPr lang="fr-FR" dirty="0" err="1">
                <a:latin typeface="+mj-lt"/>
              </a:rPr>
              <a:t>Wakelet</a:t>
            </a:r>
            <a:r>
              <a:rPr lang="fr-FR" dirty="0">
                <a:latin typeface="+mj-lt"/>
              </a:rPr>
              <a:t>. je peux adapter chaque collection à mes besoins spécifiques et collaborer aisément en partageant des informations pertinentes.</a:t>
            </a:r>
          </a:p>
        </p:txBody>
      </p:sp>
      <p:pic>
        <p:nvPicPr>
          <p:cNvPr id="7" name="Image 6">
            <a:extLst>
              <a:ext uri="{FF2B5EF4-FFF2-40B4-BE49-F238E27FC236}">
                <a16:creationId xmlns:a16="http://schemas.microsoft.com/office/drawing/2014/main" id="{52E6B1D9-CE57-A82F-DF21-FCDB88B88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992" y="1149926"/>
            <a:ext cx="2578172" cy="5652656"/>
          </a:xfrm>
          <a:prstGeom prst="rect">
            <a:avLst/>
          </a:prstGeom>
        </p:spPr>
      </p:pic>
      <p:pic>
        <p:nvPicPr>
          <p:cNvPr id="9" name="Image 8">
            <a:extLst>
              <a:ext uri="{FF2B5EF4-FFF2-40B4-BE49-F238E27FC236}">
                <a16:creationId xmlns:a16="http://schemas.microsoft.com/office/drawing/2014/main" id="{8AA66315-5817-7B37-C8D5-0EE6D31E2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524" y="1149926"/>
            <a:ext cx="2632585" cy="5399682"/>
          </a:xfrm>
          <a:prstGeom prst="rect">
            <a:avLst/>
          </a:prstGeom>
        </p:spPr>
      </p:pic>
    </p:spTree>
    <p:extLst>
      <p:ext uri="{BB962C8B-B14F-4D97-AF65-F5344CB8AC3E}">
        <p14:creationId xmlns:p14="http://schemas.microsoft.com/office/powerpoint/2010/main" val="305240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0E3"/>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379249-2E6F-73CA-7C7B-35D31421C755}"/>
              </a:ext>
            </a:extLst>
          </p:cNvPr>
          <p:cNvSpPr>
            <a:spLocks noGrp="1"/>
          </p:cNvSpPr>
          <p:nvPr>
            <p:ph type="title"/>
          </p:nvPr>
        </p:nvSpPr>
        <p:spPr>
          <a:xfrm>
            <a:off x="838200" y="0"/>
            <a:ext cx="10515600" cy="1325563"/>
          </a:xfrm>
        </p:spPr>
        <p:txBody>
          <a:bodyPr>
            <a:normAutofit/>
          </a:bodyPr>
          <a:lstStyle/>
          <a:p>
            <a:pPr algn="ctr"/>
            <a:r>
              <a:rPr lang="fr-FR" sz="3600" b="1" dirty="0"/>
              <a:t>Collaboration et Accessibilité</a:t>
            </a:r>
          </a:p>
        </p:txBody>
      </p:sp>
      <p:pic>
        <p:nvPicPr>
          <p:cNvPr id="1026" name="Picture 2">
            <a:extLst>
              <a:ext uri="{FF2B5EF4-FFF2-40B4-BE49-F238E27FC236}">
                <a16:creationId xmlns:a16="http://schemas.microsoft.com/office/drawing/2014/main" id="{F78FB0B5-0CD2-C39B-47C2-B3F4F24439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6637" y="2888673"/>
            <a:ext cx="5389363" cy="337132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contenu 2">
            <a:extLst>
              <a:ext uri="{FF2B5EF4-FFF2-40B4-BE49-F238E27FC236}">
                <a16:creationId xmlns:a16="http://schemas.microsoft.com/office/drawing/2014/main" id="{8E912DF1-D4A3-D1C7-70A8-D15AF8A6C536}"/>
              </a:ext>
            </a:extLst>
          </p:cNvPr>
          <p:cNvSpPr txBox="1">
            <a:spLocks/>
          </p:cNvSpPr>
          <p:nvPr/>
        </p:nvSpPr>
        <p:spPr>
          <a:xfrm>
            <a:off x="650049" y="1136073"/>
            <a:ext cx="10863078" cy="15378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latin typeface="+mj-lt"/>
              </a:rPr>
              <a:t>Grâce à ses fonctionnalités de collaboration, </a:t>
            </a:r>
            <a:r>
              <a:rPr lang="fr-FR" dirty="0" err="1">
                <a:latin typeface="+mj-lt"/>
              </a:rPr>
              <a:t>Wakelet</a:t>
            </a:r>
            <a:r>
              <a:rPr lang="fr-FR" dirty="0">
                <a:latin typeface="+mj-lt"/>
              </a:rPr>
              <a:t> favorise le travail d'équipe en permettant à chacun de contribuer et de consulter les collections partagées. Son accessibilité simplifiée rend les informations accessibles à tout moment et depuis n'importe quel appareil.</a:t>
            </a:r>
          </a:p>
        </p:txBody>
      </p:sp>
      <p:pic>
        <p:nvPicPr>
          <p:cNvPr id="1028" name="Picture 4">
            <a:extLst>
              <a:ext uri="{FF2B5EF4-FFF2-40B4-BE49-F238E27FC236}">
                <a16:creationId xmlns:a16="http://schemas.microsoft.com/office/drawing/2014/main" id="{40BF63AB-B84B-1B94-83CC-7713B1EA1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188" y="2890223"/>
            <a:ext cx="5389363" cy="336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726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0E3"/>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D301CA-A027-3921-D4FD-60C11C240B90}"/>
              </a:ext>
            </a:extLst>
          </p:cNvPr>
          <p:cNvSpPr>
            <a:spLocks noGrp="1"/>
          </p:cNvSpPr>
          <p:nvPr>
            <p:ph type="title"/>
          </p:nvPr>
        </p:nvSpPr>
        <p:spPr/>
        <p:txBody>
          <a:bodyPr/>
          <a:lstStyle/>
          <a:p>
            <a:pPr algn="ctr"/>
            <a:r>
              <a:rPr lang="fr-FR" sz="3600" b="0" i="0" dirty="0">
                <a:effectLst/>
                <a:latin typeface="+mn-lt"/>
              </a:rPr>
              <a:t>Organisation Intuitive</a:t>
            </a:r>
            <a:br>
              <a:rPr lang="fr-FR" b="0" i="0" dirty="0">
                <a:effectLst/>
                <a:latin typeface="Söhne"/>
              </a:rPr>
            </a:br>
            <a:endParaRPr lang="fr-FR" dirty="0"/>
          </a:p>
        </p:txBody>
      </p:sp>
      <p:sp>
        <p:nvSpPr>
          <p:cNvPr id="3" name="Espace réservé du contenu 2">
            <a:extLst>
              <a:ext uri="{FF2B5EF4-FFF2-40B4-BE49-F238E27FC236}">
                <a16:creationId xmlns:a16="http://schemas.microsoft.com/office/drawing/2014/main" id="{88358E5A-4F43-A755-554D-52BF34020D14}"/>
              </a:ext>
            </a:extLst>
          </p:cNvPr>
          <p:cNvSpPr>
            <a:spLocks noGrp="1"/>
          </p:cNvSpPr>
          <p:nvPr>
            <p:ph idx="1"/>
          </p:nvPr>
        </p:nvSpPr>
        <p:spPr>
          <a:xfrm>
            <a:off x="838200" y="1825625"/>
            <a:ext cx="4170218" cy="4351338"/>
          </a:xfrm>
        </p:spPr>
        <p:txBody>
          <a:bodyPr/>
          <a:lstStyle/>
          <a:p>
            <a:pPr marL="0" indent="0">
              <a:buNone/>
            </a:pPr>
            <a:r>
              <a:rPr lang="fr-FR" dirty="0"/>
              <a:t>L'organisation intuitive des contenus est un atout majeur de </a:t>
            </a:r>
            <a:r>
              <a:rPr lang="fr-FR" dirty="0" err="1"/>
              <a:t>Wakelet</a:t>
            </a:r>
            <a:r>
              <a:rPr lang="fr-FR" dirty="0"/>
              <a:t>. Les options de tri et de classification permettent une navigation aisée au sein des collections, favorisant ainsi une expérience utilisateur fluide.</a:t>
            </a:r>
          </a:p>
        </p:txBody>
      </p:sp>
      <p:pic>
        <p:nvPicPr>
          <p:cNvPr id="5" name="Image 4">
            <a:extLst>
              <a:ext uri="{FF2B5EF4-FFF2-40B4-BE49-F238E27FC236}">
                <a16:creationId xmlns:a16="http://schemas.microsoft.com/office/drawing/2014/main" id="{6EA15856-C471-4DF9-4EDB-A4812624DFE7}"/>
              </a:ext>
            </a:extLst>
          </p:cNvPr>
          <p:cNvPicPr>
            <a:picLocks noChangeAspect="1"/>
          </p:cNvPicPr>
          <p:nvPr/>
        </p:nvPicPr>
        <p:blipFill>
          <a:blip r:embed="rId2"/>
          <a:stretch>
            <a:fillRect/>
          </a:stretch>
        </p:blipFill>
        <p:spPr>
          <a:xfrm>
            <a:off x="4938211" y="1752600"/>
            <a:ext cx="3967274" cy="3872345"/>
          </a:xfrm>
          <a:prstGeom prst="rect">
            <a:avLst/>
          </a:prstGeom>
        </p:spPr>
      </p:pic>
      <p:pic>
        <p:nvPicPr>
          <p:cNvPr id="7" name="Image 6">
            <a:extLst>
              <a:ext uri="{FF2B5EF4-FFF2-40B4-BE49-F238E27FC236}">
                <a16:creationId xmlns:a16="http://schemas.microsoft.com/office/drawing/2014/main" id="{7F54B1BB-29BE-5CA1-D1E4-0A9D35059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1764" y="1752600"/>
            <a:ext cx="2262036" cy="3927762"/>
          </a:xfrm>
          <a:prstGeom prst="rect">
            <a:avLst/>
          </a:prstGeom>
        </p:spPr>
      </p:pic>
    </p:spTree>
    <p:extLst>
      <p:ext uri="{BB962C8B-B14F-4D97-AF65-F5344CB8AC3E}">
        <p14:creationId xmlns:p14="http://schemas.microsoft.com/office/powerpoint/2010/main" val="63855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0E3"/>
        </a:solidFill>
        <a:effectLst/>
      </p:bgPr>
    </p:bg>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32CD0373-A684-ABF6-168F-1024FFDE6CE8}"/>
              </a:ext>
            </a:extLst>
          </p:cNvPr>
          <p:cNvPicPr>
            <a:picLocks noGrp="1" noChangeAspect="1"/>
          </p:cNvPicPr>
          <p:nvPr>
            <p:ph idx="1"/>
          </p:nvPr>
        </p:nvPicPr>
        <p:blipFill>
          <a:blip r:embed="rId2"/>
          <a:stretch>
            <a:fillRect/>
          </a:stretch>
        </p:blipFill>
        <p:spPr>
          <a:xfrm>
            <a:off x="7615965" y="3484417"/>
            <a:ext cx="3550799" cy="2930271"/>
          </a:xfrm>
        </p:spPr>
      </p:pic>
      <p:pic>
        <p:nvPicPr>
          <p:cNvPr id="5" name="Image 4">
            <a:extLst>
              <a:ext uri="{FF2B5EF4-FFF2-40B4-BE49-F238E27FC236}">
                <a16:creationId xmlns:a16="http://schemas.microsoft.com/office/drawing/2014/main" id="{BBEF3790-E939-44C9-AF8D-F3AE769B007D}"/>
              </a:ext>
            </a:extLst>
          </p:cNvPr>
          <p:cNvPicPr>
            <a:picLocks noChangeAspect="1"/>
          </p:cNvPicPr>
          <p:nvPr/>
        </p:nvPicPr>
        <p:blipFill>
          <a:blip r:embed="rId3"/>
          <a:stretch>
            <a:fillRect/>
          </a:stretch>
        </p:blipFill>
        <p:spPr>
          <a:xfrm>
            <a:off x="1083424" y="3484417"/>
            <a:ext cx="5212081" cy="2369128"/>
          </a:xfrm>
          <a:prstGeom prst="rect">
            <a:avLst/>
          </a:prstGeom>
        </p:spPr>
      </p:pic>
      <p:sp>
        <p:nvSpPr>
          <p:cNvPr id="8" name="Espace réservé du contenu 2">
            <a:extLst>
              <a:ext uri="{FF2B5EF4-FFF2-40B4-BE49-F238E27FC236}">
                <a16:creationId xmlns:a16="http://schemas.microsoft.com/office/drawing/2014/main" id="{CF695AD8-C8D9-9623-62F0-57F7883180C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Wakelet</a:t>
            </a:r>
            <a:r>
              <a:rPr lang="fr-FR" dirty="0"/>
              <a:t> s'adapte à mes besoins en suivant les tendances actuelles, que ce soit dans les "Tendances de design" ou les "Nouvelles technologies". Sa flexibilité me permet d'intégrer de nouvelles informations de manière rapide et efficace.</a:t>
            </a:r>
          </a:p>
        </p:txBody>
      </p:sp>
      <p:sp>
        <p:nvSpPr>
          <p:cNvPr id="9" name="Titre 1">
            <a:extLst>
              <a:ext uri="{FF2B5EF4-FFF2-40B4-BE49-F238E27FC236}">
                <a16:creationId xmlns:a16="http://schemas.microsoft.com/office/drawing/2014/main" id="{509B3774-57E3-AEA0-805C-2EB8942EF097}"/>
              </a:ext>
            </a:extLst>
          </p:cNvPr>
          <p:cNvSpPr>
            <a:spLocks noGrp="1"/>
          </p:cNvSpPr>
          <p:nvPr>
            <p:ph type="title"/>
          </p:nvPr>
        </p:nvSpPr>
        <p:spPr>
          <a:xfrm>
            <a:off x="838200" y="365125"/>
            <a:ext cx="10515600" cy="1325563"/>
          </a:xfrm>
        </p:spPr>
        <p:txBody>
          <a:bodyPr>
            <a:normAutofit/>
          </a:bodyPr>
          <a:lstStyle/>
          <a:p>
            <a:pPr algn="ctr"/>
            <a:r>
              <a:rPr lang="fr-FR" sz="3600" dirty="0">
                <a:latin typeface="+mn-lt"/>
              </a:rPr>
              <a:t>Flexibilité et Suivi des Tendances</a:t>
            </a:r>
          </a:p>
        </p:txBody>
      </p:sp>
    </p:spTree>
    <p:extLst>
      <p:ext uri="{BB962C8B-B14F-4D97-AF65-F5344CB8AC3E}">
        <p14:creationId xmlns:p14="http://schemas.microsoft.com/office/powerpoint/2010/main" val="272941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0E3"/>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B1D5B9-1AD3-2618-A6A7-6E342900F017}"/>
              </a:ext>
            </a:extLst>
          </p:cNvPr>
          <p:cNvSpPr>
            <a:spLocks noGrp="1"/>
          </p:cNvSpPr>
          <p:nvPr>
            <p:ph type="title"/>
          </p:nvPr>
        </p:nvSpPr>
        <p:spPr/>
        <p:txBody>
          <a:bodyPr>
            <a:normAutofit/>
          </a:bodyPr>
          <a:lstStyle/>
          <a:p>
            <a:pPr algn="ctr"/>
            <a:r>
              <a:rPr lang="fr-FR" sz="3600" dirty="0">
                <a:latin typeface="+mn-lt"/>
              </a:rPr>
              <a:t>Conclusion</a:t>
            </a:r>
          </a:p>
        </p:txBody>
      </p:sp>
      <p:sp>
        <p:nvSpPr>
          <p:cNvPr id="3" name="Espace réservé du contenu 2">
            <a:extLst>
              <a:ext uri="{FF2B5EF4-FFF2-40B4-BE49-F238E27FC236}">
                <a16:creationId xmlns:a16="http://schemas.microsoft.com/office/drawing/2014/main" id="{08394F57-911C-10DB-463A-3B9EE80C7185}"/>
              </a:ext>
            </a:extLst>
          </p:cNvPr>
          <p:cNvSpPr>
            <a:spLocks noGrp="1"/>
          </p:cNvSpPr>
          <p:nvPr>
            <p:ph idx="1"/>
          </p:nvPr>
        </p:nvSpPr>
        <p:spPr/>
        <p:txBody>
          <a:bodyPr/>
          <a:lstStyle/>
          <a:p>
            <a:pPr marL="0" indent="0">
              <a:buNone/>
            </a:pPr>
            <a:r>
              <a:rPr lang="fr-FR" dirty="0"/>
              <a:t>En somme, l'outil de veille technologique basé sur </a:t>
            </a:r>
            <a:r>
              <a:rPr lang="fr-FR" dirty="0" err="1"/>
              <a:t>Wakelet</a:t>
            </a:r>
            <a:r>
              <a:rPr lang="fr-FR" dirty="0"/>
              <a:t> réunit des fonctionnalités avancées pour une gestion optimale de mes ressources. Son interface intuitive, ses capacités de partage et sa facilité d'utilisation en font un allié inestimable pour ma veille technologique.</a:t>
            </a:r>
          </a:p>
          <a:p>
            <a:pPr marL="0" indent="0">
              <a:buNone/>
            </a:pPr>
            <a:endParaRPr lang="fr-FR" dirty="0"/>
          </a:p>
          <a:p>
            <a:pPr marL="0" indent="0">
              <a:buNone/>
            </a:pPr>
            <a:endParaRPr lang="fr-FR" dirty="0"/>
          </a:p>
          <a:p>
            <a:pPr marL="0" indent="0" algn="ctr">
              <a:buNone/>
            </a:pPr>
            <a:endParaRPr lang="fr-FR" sz="4400" dirty="0"/>
          </a:p>
        </p:txBody>
      </p:sp>
    </p:spTree>
    <p:extLst>
      <p:ext uri="{BB962C8B-B14F-4D97-AF65-F5344CB8AC3E}">
        <p14:creationId xmlns:p14="http://schemas.microsoft.com/office/powerpoint/2010/main" val="141567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7" name="Image 6" descr="Connexions numérique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e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C02C5318-1A1E-49D0-B2E2-A4B0FA9E8A40}"/>
              </a:ext>
            </a:extLst>
          </p:cNvPr>
          <p:cNvSpPr>
            <a:spLocks noGrp="1"/>
          </p:cNvSpPr>
          <p:nvPr>
            <p:ph type="ctrTitle"/>
          </p:nvPr>
        </p:nvSpPr>
        <p:spPr>
          <a:xfrm>
            <a:off x="596715" y="5409315"/>
            <a:ext cx="10993549" cy="895244"/>
          </a:xfrm>
        </p:spPr>
        <p:txBody>
          <a:bodyPr rtlCol="0">
            <a:noAutofit/>
          </a:bodyPr>
          <a:lstStyle/>
          <a:p>
            <a:pPr algn="ctr" rtl="0"/>
            <a:r>
              <a:rPr lang="fr-FR" sz="6000" dirty="0">
                <a:solidFill>
                  <a:schemeClr val="bg1"/>
                </a:solidFill>
              </a:rPr>
              <a:t>Présentation de l’outil</a:t>
            </a:r>
            <a:br>
              <a:rPr lang="fr-FR" sz="6000" dirty="0">
                <a:solidFill>
                  <a:schemeClr val="bg1"/>
                </a:solidFill>
              </a:rPr>
            </a:br>
            <a:r>
              <a:rPr lang="fr-FR" sz="6000" dirty="0">
                <a:solidFill>
                  <a:schemeClr val="bg1"/>
                </a:solidFill>
              </a:rPr>
              <a:t> de gestion de projet</a:t>
            </a:r>
          </a:p>
        </p:txBody>
      </p:sp>
      <p:sp>
        <p:nvSpPr>
          <p:cNvPr id="3" name="Sous-titre 2">
            <a:extLst>
              <a:ext uri="{FF2B5EF4-FFF2-40B4-BE49-F238E27FC236}">
                <a16:creationId xmlns:a16="http://schemas.microsoft.com/office/drawing/2014/main" id="{48B6CF59-4E5B-494D-A2F7-97ADD01E6497}"/>
              </a:ext>
            </a:extLst>
          </p:cNvPr>
          <p:cNvSpPr>
            <a:spLocks noGrp="1"/>
          </p:cNvSpPr>
          <p:nvPr>
            <p:ph type="subTitle" idx="1"/>
          </p:nvPr>
        </p:nvSpPr>
        <p:spPr>
          <a:xfrm>
            <a:off x="7860716" y="745969"/>
            <a:ext cx="4066182" cy="903537"/>
          </a:xfrm>
        </p:spPr>
        <p:txBody>
          <a:bodyPr rtlCol="0">
            <a:normAutofit/>
          </a:bodyPr>
          <a:lstStyle/>
          <a:p>
            <a:pPr algn="r" rtl="0"/>
            <a:r>
              <a:rPr lang="fr-FR" dirty="0">
                <a:solidFill>
                  <a:srgbClr val="7CEBFF"/>
                </a:solidFill>
              </a:rPr>
              <a:t>20 décembre 2023</a:t>
            </a:r>
          </a:p>
          <a:p>
            <a:pPr algn="r" rtl="0"/>
            <a:r>
              <a:rPr lang="fr-FR" dirty="0">
                <a:solidFill>
                  <a:srgbClr val="7CEBFF"/>
                </a:solidFill>
              </a:rPr>
              <a:t>Capirchio eddy</a:t>
            </a:r>
          </a:p>
          <a:p>
            <a:pPr rtl="0"/>
            <a:endParaRPr lang="fr-FR"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onnalisé">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800_TF56390039_Win32" id="{FCB14B3E-2B92-48B8-A334-05E7A8EE34E1}" vid="{B6EC9E21-8C82-4EB1-BBE7-A370F785D0C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9899</TotalTime>
  <Words>1093</Words>
  <Application>Microsoft Office PowerPoint</Application>
  <PresentationFormat>Grand écran</PresentationFormat>
  <Paragraphs>126</Paragraphs>
  <Slides>27</Slides>
  <Notes>5</Notes>
  <HiddenSlides>0</HiddenSlides>
  <MMClips>1</MMClips>
  <ScaleCrop>false</ScaleCrop>
  <HeadingPairs>
    <vt:vector size="8" baseType="variant">
      <vt:variant>
        <vt:lpstr>Polices utilisées</vt:lpstr>
      </vt:variant>
      <vt:variant>
        <vt:i4>8</vt:i4>
      </vt:variant>
      <vt:variant>
        <vt:lpstr>Thème</vt:lpstr>
      </vt:variant>
      <vt:variant>
        <vt:i4>2</vt:i4>
      </vt:variant>
      <vt:variant>
        <vt:lpstr>Serveurs OLE incorporés</vt:lpstr>
      </vt:variant>
      <vt:variant>
        <vt:i4>1</vt:i4>
      </vt:variant>
      <vt:variant>
        <vt:lpstr>Titres des diapositives</vt:lpstr>
      </vt:variant>
      <vt:variant>
        <vt:i4>27</vt:i4>
      </vt:variant>
    </vt:vector>
  </HeadingPairs>
  <TitlesOfParts>
    <vt:vector size="38" baseType="lpstr">
      <vt:lpstr>Arial</vt:lpstr>
      <vt:lpstr>Calibri</vt:lpstr>
      <vt:lpstr>Calibri Light</vt:lpstr>
      <vt:lpstr>Gill Sans MT</vt:lpstr>
      <vt:lpstr>Söhne</vt:lpstr>
      <vt:lpstr>Söhne Mono</vt:lpstr>
      <vt:lpstr>Wingdings</vt:lpstr>
      <vt:lpstr>Wingdings 2</vt:lpstr>
      <vt:lpstr>Thème Office</vt:lpstr>
      <vt:lpstr>Personnalisé</vt:lpstr>
      <vt:lpstr>Document Microsoft Word</vt:lpstr>
      <vt:lpstr>Présentation de l'outil de veille technologique</vt:lpstr>
      <vt:lpstr>Choix de l’outil de veille</vt:lpstr>
      <vt:lpstr>Présentation PowerPoint</vt:lpstr>
      <vt:lpstr>Personnalisation et Partage </vt:lpstr>
      <vt:lpstr>Collaboration et Accessibilité</vt:lpstr>
      <vt:lpstr>Organisation Intuitive </vt:lpstr>
      <vt:lpstr>Flexibilité et Suivi des Tendances</vt:lpstr>
      <vt:lpstr>Conclusion</vt:lpstr>
      <vt:lpstr>Présentation de l’outil  de gestion de projet</vt:lpstr>
      <vt:lpstr>Outil de gestion de projet</vt:lpstr>
      <vt:lpstr>Aperçu de mon kanban</vt:lpstr>
      <vt:lpstr>Organisatio,n du kanban </vt:lpstr>
      <vt:lpstr>DISPOSITION DES CARTES</vt:lpstr>
      <vt:lpstr>Solutions Techniques pour Menu Maker</vt:lpstr>
      <vt:lpstr>Présentation PowerPoint</vt:lpstr>
      <vt:lpstr>1. Backend</vt:lpstr>
      <vt:lpstr>Présentation PowerPoint</vt:lpstr>
      <vt:lpstr>Présentation PowerPoint</vt:lpstr>
      <vt:lpstr>2. Frontend</vt:lpstr>
      <vt:lpstr>Présentation PowerPoint</vt:lpstr>
      <vt:lpstr>Présentation PowerPoint</vt:lpstr>
      <vt:lpstr> 3. Génération de PDF :</vt:lpstr>
      <vt:lpstr> 4. Hébergement et Infrastructure:</vt:lpstr>
      <vt:lpstr>5. Intégrations Externes:</vt:lpstr>
      <vt:lpstr> 6. Outils de Développement</vt:lpstr>
      <vt:lpstr> 7. Plan de communication:</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l'outil de veille technologique</dc:title>
  <dc:creator>eddy capirchio</dc:creator>
  <cp:lastModifiedBy>eddy capirchio</cp:lastModifiedBy>
  <cp:revision>5</cp:revision>
  <dcterms:created xsi:type="dcterms:W3CDTF">2023-12-28T13:37:32Z</dcterms:created>
  <dcterms:modified xsi:type="dcterms:W3CDTF">2024-01-04T10:36:37Z</dcterms:modified>
</cp:coreProperties>
</file>